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5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0" r:id="rId4"/>
    <p:sldId id="278" r:id="rId6"/>
    <p:sldId id="281" r:id="rId7"/>
    <p:sldId id="260" r:id="rId8"/>
    <p:sldId id="259" r:id="rId9"/>
    <p:sldId id="300" r:id="rId10"/>
    <p:sldId id="283" r:id="rId11"/>
    <p:sldId id="282" r:id="rId12"/>
    <p:sldId id="301" r:id="rId13"/>
    <p:sldId id="265" r:id="rId14"/>
    <p:sldId id="262" r:id="rId15"/>
    <p:sldId id="302" r:id="rId16"/>
    <p:sldId id="263" r:id="rId17"/>
    <p:sldId id="285" r:id="rId18"/>
    <p:sldId id="304" r:id="rId19"/>
    <p:sldId id="286" r:id="rId20"/>
    <p:sldId id="268" r:id="rId21"/>
    <p:sldId id="287" r:id="rId22"/>
    <p:sldId id="273" r:id="rId23"/>
    <p:sldId id="288" r:id="rId24"/>
    <p:sldId id="290" r:id="rId25"/>
    <p:sldId id="276" r:id="rId26"/>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6" d="100"/>
          <a:sy n="66" d="100"/>
        </p:scale>
        <p:origin x="75" y="483"/>
      </p:cViewPr>
      <p:guideLst>
        <p:guide orient="horz" pos="290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r>
              <a:rPr lang="en-US"/>
              <a:t>Media Composition and Temperature Effects:</a:t>
            </a:r>
            <a:endParaRPr lang="en-US"/>
          </a:p>
          <a:p>
            <a:endParaRPr lang="en-US"/>
          </a:p>
          <a:p>
            <a:r>
              <a:rPr lang="en-US"/>
              <a:t>Both media composition and temperature significantly impact the physiology of the studied strains.</a:t>
            </a:r>
            <a:endParaRPr lang="en-US"/>
          </a:p>
          <a:p>
            <a:r>
              <a:rPr lang="en-US"/>
              <a:t>Growth Rate and Cell Size:</a:t>
            </a:r>
            <a:endParaRPr lang="en-US"/>
          </a:p>
          <a:p>
            <a:endParaRPr lang="en-US"/>
          </a:p>
          <a:p>
            <a:r>
              <a:rPr lang="en-US"/>
              <a:t>When growth rate increases with rising temperatures, the cell size tends to become smaller. Media composition also plays an important role in determining cell size.</a:t>
            </a:r>
            <a:endParaRPr lang="en-US"/>
          </a:p>
          <a:p>
            <a:r>
              <a:rPr lang="en-US"/>
              <a:t>1A01 Growth Yield:</a:t>
            </a:r>
            <a:endParaRPr lang="en-US"/>
          </a:p>
          <a:p>
            <a:endParaRPr lang="en-US"/>
          </a:p>
          <a:p>
            <a:r>
              <a:rPr lang="en-US"/>
              <a:t>The strain 1A01 has a higher growth yield on sugars compared to acids.</a:t>
            </a:r>
            <a:endParaRPr lang="en-US"/>
          </a:p>
          <a:p>
            <a:r>
              <a:rPr lang="en-US"/>
              <a:t>Temperature and Growth Rates:</a:t>
            </a:r>
            <a:endParaRPr lang="en-US"/>
          </a:p>
          <a:p>
            <a:endParaRPr lang="en-US"/>
          </a:p>
          <a:p>
            <a:r>
              <a:rPr lang="en-US"/>
              <a:t>Increasing temperatures generally improve bacterial growth rates in most marine strains. However, the strains' behavior varies with different carbon sources.</a:t>
            </a:r>
            <a:endParaRPr lang="en-US"/>
          </a:p>
          <a:p>
            <a:r>
              <a:rPr lang="en-US"/>
              <a:t>Chitinase Activity:</a:t>
            </a:r>
            <a:endParaRPr lang="en-US"/>
          </a:p>
          <a:p>
            <a:endParaRPr lang="en-US"/>
          </a:p>
          <a:p>
            <a:r>
              <a:rPr lang="en-US"/>
              <a:t>Higher bacterial density produces higher chitinase activity per cell.</a:t>
            </a:r>
            <a:endParaRPr lang="en-US"/>
          </a:p>
          <a:p>
            <a:r>
              <a:rPr lang="en-US"/>
              <a:t>Acetate Excretion:</a:t>
            </a:r>
            <a:endParaRPr lang="en-US"/>
          </a:p>
          <a:p>
            <a:endParaRPr lang="en-US"/>
          </a:p>
          <a:p>
            <a:r>
              <a:rPr lang="en-US"/>
              <a:t>When 1A01 grows on GlcNAc, it excretes around ten times more acetate than when it grows on glucose. It also has a strong ability to utilize acetate to support its growth and relieve acid stress.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r>
              <a:rPr lang="en-US"/>
              <a:t>Temperature changes the conformational entropy of proteins, which affects enzyme binding affinity, flexibility, rigidity, and stability of the enzyme-substrate complex, thereby influencing the reaction rate.</a:t>
            </a:r>
            <a:endParaRPr lang="en-US"/>
          </a:p>
          <a:p>
            <a:endParaRPr lang="en-US"/>
          </a:p>
          <a:p>
            <a:endParaRPr lang="en-US"/>
          </a:p>
          <a:p>
            <a:r>
              <a:rPr lang="en-US"/>
              <a:t>Huete-Stauffer et al. [6] found that nucleic acid content and cell size varied seasonally, with a strong negative correlation between growth rates and cell size in warmer spring and summer temperatures. When warming did not increase growth rates (negative activation energies), reductions in cell size and nucleic acid content were minimal or reversed.</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r>
              <a:rPr i="1" spc="85" dirty="0">
                <a:solidFill>
                  <a:srgbClr val="005CA9"/>
                </a:solidFill>
                <a:latin typeface="Times New Roman" panose="02020503050405090304"/>
                <a:cs typeface="Times New Roman" panose="02020503050405090304"/>
                <a:sym typeface="+mn-ea"/>
              </a:rPr>
              <a:t>Marine</a:t>
            </a:r>
            <a:r>
              <a:rPr i="1" spc="-35" dirty="0">
                <a:solidFill>
                  <a:srgbClr val="005CA9"/>
                </a:solidFill>
                <a:latin typeface="Times New Roman" panose="02020503050405090304"/>
                <a:cs typeface="Times New Roman" panose="02020503050405090304"/>
                <a:sym typeface="+mn-ea"/>
              </a:rPr>
              <a:t> </a:t>
            </a:r>
            <a:r>
              <a:rPr i="1" spc="70" dirty="0">
                <a:solidFill>
                  <a:srgbClr val="005CA9"/>
                </a:solidFill>
                <a:latin typeface="Times New Roman" panose="02020503050405090304"/>
                <a:cs typeface="Times New Roman" panose="02020503050405090304"/>
                <a:sym typeface="+mn-ea"/>
              </a:rPr>
              <a:t>heterotrophic</a:t>
            </a:r>
            <a:r>
              <a:rPr i="1" spc="-35" dirty="0">
                <a:solidFill>
                  <a:srgbClr val="005CA9"/>
                </a:solidFill>
                <a:latin typeface="Times New Roman" panose="02020503050405090304"/>
                <a:cs typeface="Times New Roman" panose="02020503050405090304"/>
                <a:sym typeface="+mn-ea"/>
              </a:rPr>
              <a:t> </a:t>
            </a:r>
            <a:r>
              <a:rPr i="1" spc="45" dirty="0">
                <a:solidFill>
                  <a:srgbClr val="005CA9"/>
                </a:solidFill>
                <a:latin typeface="Times New Roman" panose="02020503050405090304"/>
                <a:cs typeface="Times New Roman" panose="02020503050405090304"/>
                <a:sym typeface="+mn-ea"/>
              </a:rPr>
              <a:t>bacteria</a:t>
            </a:r>
            <a:endParaRPr>
              <a:latin typeface="Times New Roman" panose="02020503050405090304"/>
              <a:cs typeface="Times New Roman" panose="02020503050405090304"/>
            </a:endParaRPr>
          </a:p>
          <a:p>
            <a:pPr marL="355600" marR="146050" indent="-342900">
              <a:lnSpc>
                <a:spcPct val="100000"/>
              </a:lnSpc>
              <a:spcBef>
                <a:spcPts val="105"/>
              </a:spcBef>
              <a:buFont typeface="Arial" panose="020B0604020202090204"/>
              <a:buChar char="•"/>
              <a:tabLst>
                <a:tab pos="354965" algn="l"/>
                <a:tab pos="355600" algn="l"/>
              </a:tabLst>
            </a:pPr>
            <a:r>
              <a:rPr spc="-5" dirty="0">
                <a:solidFill>
                  <a:srgbClr val="005CA9"/>
                </a:solidFill>
                <a:latin typeface="Times New Roman" panose="02020503050405090304"/>
                <a:cs typeface="Times New Roman" panose="02020503050405090304"/>
                <a:sym typeface="+mn-ea"/>
              </a:rPr>
              <a:t>Decomposition </a:t>
            </a:r>
            <a:r>
              <a:rPr dirty="0">
                <a:solidFill>
                  <a:srgbClr val="005CA9"/>
                </a:solidFill>
                <a:latin typeface="Times New Roman" panose="02020503050405090304"/>
                <a:cs typeface="Times New Roman" panose="02020503050405090304"/>
                <a:sym typeface="+mn-ea"/>
              </a:rPr>
              <a:t>and </a:t>
            </a:r>
            <a:r>
              <a:rPr spc="-5" dirty="0">
                <a:solidFill>
                  <a:srgbClr val="005CA9"/>
                </a:solidFill>
                <a:latin typeface="Times New Roman" panose="02020503050405090304"/>
                <a:cs typeface="Times New Roman" panose="02020503050405090304"/>
                <a:sym typeface="+mn-ea"/>
              </a:rPr>
              <a:t>Nutrient cycling </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Contribute to the marine food </a:t>
            </a:r>
            <a:r>
              <a:rPr dirty="0">
                <a:solidFill>
                  <a:srgbClr val="005CA9"/>
                </a:solidFill>
                <a:latin typeface="Times New Roman" panose="02020503050405090304"/>
                <a:cs typeface="Times New Roman" panose="02020503050405090304"/>
                <a:sym typeface="+mn-ea"/>
              </a:rPr>
              <a:t>web by </a:t>
            </a:r>
            <a:r>
              <a:rPr spc="-484"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decomposing complex organic </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matter,thereby recycling</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carbon</a:t>
            </a:r>
            <a:r>
              <a:rPr dirty="0">
                <a:solidFill>
                  <a:srgbClr val="005CA9"/>
                </a:solidFill>
                <a:latin typeface="Times New Roman" panose="02020503050405090304"/>
                <a:cs typeface="Times New Roman" panose="02020503050405090304"/>
                <a:sym typeface="+mn-ea"/>
              </a:rPr>
              <a:t> and </a:t>
            </a:r>
            <a:r>
              <a:rPr spc="5"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nitrogen.</a:t>
            </a:r>
            <a:endParaRPr>
              <a:latin typeface="Times New Roman" panose="02020503050405090304"/>
              <a:cs typeface="Times New Roman" panose="02020503050405090304"/>
            </a:endParaRPr>
          </a:p>
          <a:p>
            <a:pPr marL="355600" marR="5080" indent="-342900">
              <a:lnSpc>
                <a:spcPct val="100000"/>
              </a:lnSpc>
              <a:buFont typeface="Arial" panose="020B0604020202090204"/>
              <a:buChar char="•"/>
              <a:tabLst>
                <a:tab pos="354965" algn="l"/>
                <a:tab pos="355600" algn="l"/>
              </a:tabLst>
            </a:pPr>
            <a:r>
              <a:rPr spc="-5" dirty="0">
                <a:solidFill>
                  <a:srgbClr val="005CA9"/>
                </a:solidFill>
                <a:latin typeface="Times New Roman" panose="02020503050405090304"/>
                <a:cs typeface="Times New Roman" panose="02020503050405090304"/>
                <a:sym typeface="+mn-ea"/>
              </a:rPr>
              <a:t>Energy Transfer,</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Biofilm formation</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to </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provide </a:t>
            </a:r>
            <a:r>
              <a:rPr dirty="0">
                <a:solidFill>
                  <a:srgbClr val="005CA9"/>
                </a:solidFill>
                <a:latin typeface="Times New Roman" panose="02020503050405090304"/>
                <a:cs typeface="Times New Roman" panose="02020503050405090304"/>
                <a:sym typeface="+mn-ea"/>
              </a:rPr>
              <a:t>a </a:t>
            </a:r>
            <a:r>
              <a:rPr spc="-5" dirty="0">
                <a:solidFill>
                  <a:srgbClr val="005CA9"/>
                </a:solidFill>
                <a:latin typeface="Times New Roman" panose="02020503050405090304"/>
                <a:cs typeface="Times New Roman" panose="02020503050405090304"/>
                <a:sym typeface="+mn-ea"/>
              </a:rPr>
              <a:t>habitat for other </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microorganisms,</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Interaction</a:t>
            </a:r>
            <a:r>
              <a:rPr spc="5"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with</a:t>
            </a:r>
            <a:r>
              <a:rPr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other </a:t>
            </a:r>
            <a:r>
              <a:rPr spc="-484" dirty="0">
                <a:solidFill>
                  <a:srgbClr val="005CA9"/>
                </a:solidFill>
                <a:latin typeface="Times New Roman" panose="02020503050405090304"/>
                <a:cs typeface="Times New Roman" panose="02020503050405090304"/>
                <a:sym typeface="+mn-ea"/>
              </a:rPr>
              <a:t> </a:t>
            </a:r>
            <a:r>
              <a:rPr spc="-5" dirty="0">
                <a:solidFill>
                  <a:srgbClr val="005CA9"/>
                </a:solidFill>
                <a:latin typeface="Times New Roman" panose="02020503050405090304"/>
                <a:cs typeface="Times New Roman" panose="02020503050405090304"/>
                <a:sym typeface="+mn-ea"/>
              </a:rPr>
              <a:t>marine organisms </a:t>
            </a:r>
            <a:r>
              <a:rPr dirty="0">
                <a:solidFill>
                  <a:srgbClr val="005CA9"/>
                </a:solidFill>
                <a:latin typeface="Times New Roman" panose="02020503050405090304"/>
                <a:cs typeface="Times New Roman" panose="02020503050405090304"/>
                <a:sym typeface="+mn-ea"/>
              </a:rPr>
              <a:t>etc.</a:t>
            </a:r>
            <a:endParaRPr dirty="0">
              <a:solidFill>
                <a:srgbClr val="005CA9"/>
              </a:solidFill>
              <a:latin typeface="Times New Roman" panose="02020503050405090304"/>
              <a:cs typeface="Times New Roman" panose="02020503050405090304"/>
              <a:sym typeface="+mn-ea"/>
            </a:endParaRPr>
          </a:p>
          <a:p>
            <a:pPr marL="355600" marR="5080" indent="-342900">
              <a:lnSpc>
                <a:spcPct val="100000"/>
              </a:lnSpc>
              <a:buFont typeface="Arial" panose="020B0604020202090204"/>
              <a:buChar char="•"/>
              <a:tabLst>
                <a:tab pos="354965" algn="l"/>
                <a:tab pos="355600" algn="l"/>
              </a:tabLst>
            </a:pPr>
            <a:endParaRPr lang="en-US">
              <a:latin typeface="Times New Roman" panose="02020503050405090304"/>
              <a:cs typeface="Times New Roman" panose="02020503050405090304"/>
            </a:endParaRPr>
          </a:p>
          <a:p>
            <a:pPr marL="12700" marR="5080" indent="0">
              <a:lnSpc>
                <a:spcPct val="100000"/>
              </a:lnSpc>
              <a:buFont typeface="Arial" panose="020B0604020202090204"/>
              <a:buNone/>
              <a:tabLst>
                <a:tab pos="354965" algn="l"/>
                <a:tab pos="355600" algn="l"/>
              </a:tabLst>
            </a:pPr>
            <a:r>
              <a:rPr lang="en-US">
                <a:latin typeface="Times New Roman" panose="02020503050405090304"/>
                <a:cs typeface="Times New Roman" panose="02020503050405090304"/>
              </a:rPr>
              <a:t>Schematic of functional guilds: Degraders can grow on chitin as a sole carbon source through breakdown of chitin using chitin-degrading enzymes, exploiters can grow on monomeric or oligomeric N-acetylglucosamine (GlcNAc) as a sole carbon source, and scavengers require metabolites secreted by other species to be sustained in the community.</a:t>
            </a:r>
            <a:endParaRPr lang="en-US">
              <a:latin typeface="Times New Roman" panose="02020503050405090304"/>
              <a:cs typeface="Times New Roman" panose="0202050305040509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828675" marR="5080">
              <a:lnSpc>
                <a:spcPct val="110000"/>
              </a:lnSpc>
              <a:spcBef>
                <a:spcPts val="95"/>
              </a:spcBef>
              <a:tabLst>
                <a:tab pos="7324090" algn="l"/>
              </a:tabLst>
            </a:pPr>
            <a:r>
              <a:rPr b="1" spc="-5" dirty="0">
                <a:latin typeface="PingFang SC Semibold" panose="020B0400000000000000" charset="-122"/>
                <a:ea typeface="PingFang SC Semibold" panose="020B0400000000000000" charset="-122"/>
                <a:sym typeface="+mn-ea"/>
              </a:rPr>
              <a:t>Cell</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cize</a:t>
            </a:r>
            <a:r>
              <a:rPr b="1" spc="15"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measurement</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for</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1A01</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grown</a:t>
            </a:r>
            <a:r>
              <a:rPr b="1" spc="5" dirty="0">
                <a:latin typeface="PingFang SC Semibold" panose="020B0400000000000000" charset="-122"/>
                <a:ea typeface="PingFang SC Semibold" panose="020B0400000000000000" charset="-122"/>
                <a:sym typeface="+mn-ea"/>
              </a:rPr>
              <a:t> </a:t>
            </a:r>
            <a:r>
              <a:rPr b="1" dirty="0">
                <a:latin typeface="PingFang SC Semibold" panose="020B0400000000000000" charset="-122"/>
                <a:ea typeface="PingFang SC Semibold" panose="020B0400000000000000" charset="-122"/>
                <a:sym typeface="+mn-ea"/>
              </a:rPr>
              <a:t>on</a:t>
            </a:r>
            <a:r>
              <a:rPr b="1" spc="10" dirty="0">
                <a:latin typeface="PingFang SC Semibold" panose="020B0400000000000000" charset="-122"/>
                <a:ea typeface="PingFang SC Semibold" panose="020B0400000000000000" charset="-122"/>
                <a:sym typeface="+mn-ea"/>
              </a:rPr>
              <a:t> </a:t>
            </a:r>
            <a:r>
              <a:rPr b="1" dirty="0">
                <a:latin typeface="PingFang SC Semibold" panose="020B0400000000000000" charset="-122"/>
                <a:ea typeface="PingFang SC Semibold" panose="020B0400000000000000" charset="-122"/>
                <a:sym typeface="+mn-ea"/>
              </a:rPr>
              <a:t>MB,</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pyruvate</a:t>
            </a:r>
            <a:r>
              <a:rPr b="1" spc="15"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and</a:t>
            </a:r>
            <a:r>
              <a:rPr lang="en-US" b="1" spc="-5" dirty="0">
                <a:latin typeface="PingFang SC Semibold" panose="020B0400000000000000" charset="-122"/>
                <a:ea typeface="PingFang SC Semibold" panose="020B0400000000000000" charset="-122"/>
                <a:sym typeface="+mn-ea"/>
              </a:rPr>
              <a:t> glucose</a:t>
            </a:r>
            <a:endParaRPr lang="en-US" b="1" spc="-5" dirty="0">
              <a:solidFill>
                <a:schemeClr val="tx1"/>
              </a:solidFill>
              <a:latin typeface="PingFang SC Semibold" panose="020B0400000000000000" charset="-122"/>
              <a:ea typeface="PingFang SC Semibold" panose="020B0400000000000000" charset="-122"/>
            </a:endParaRPr>
          </a:p>
          <a:p>
            <a:pPr marL="1114425" marR="5080" indent="-285750">
              <a:lnSpc>
                <a:spcPct val="110000"/>
              </a:lnSpc>
              <a:spcBef>
                <a:spcPts val="95"/>
              </a:spcBef>
              <a:buFont typeface="Arial" panose="020B0604020202090204" pitchFamily="34" charset="0"/>
              <a:buChar char="•"/>
              <a:tabLst>
                <a:tab pos="7324090" algn="l"/>
              </a:tabLst>
            </a:pPr>
            <a:r>
              <a:rPr spc="-5" dirty="0">
                <a:sym typeface="+mn-ea"/>
              </a:rPr>
              <a:t> microscopy and Fiji </a:t>
            </a:r>
            <a:r>
              <a:rPr spc="-585" dirty="0">
                <a:sym typeface="+mn-ea"/>
              </a:rPr>
              <a:t> </a:t>
            </a:r>
            <a:r>
              <a:rPr spc="-5" dirty="0">
                <a:sym typeface="+mn-ea"/>
              </a:rPr>
              <a:t>analysis</a:t>
            </a:r>
            <a:endParaRPr spc="-5" dirty="0"/>
          </a:p>
          <a:p>
            <a:pPr marL="828675">
              <a:lnSpc>
                <a:spcPct val="100000"/>
              </a:lnSpc>
              <a:spcBef>
                <a:spcPts val="1715"/>
              </a:spcBef>
            </a:pPr>
            <a:r>
              <a:rPr b="1" spc="-5" dirty="0">
                <a:latin typeface="PingFang SC Semibold" panose="020B0400000000000000" charset="-122"/>
                <a:ea typeface="PingFang SC Semibold" panose="020B0400000000000000" charset="-122"/>
                <a:sym typeface="+mn-ea"/>
              </a:rPr>
              <a:t>Growth</a:t>
            </a:r>
            <a:r>
              <a:rPr b="1"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Rate</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Measurement</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under</a:t>
            </a:r>
            <a:r>
              <a:rPr b="1" spc="5"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various</a:t>
            </a:r>
            <a:r>
              <a:rPr b="1" spc="10"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temperatures</a:t>
            </a:r>
            <a:endParaRPr spc="-5" dirty="0"/>
          </a:p>
          <a:p>
            <a:pPr marL="1114425" indent="-285750">
              <a:lnSpc>
                <a:spcPct val="100000"/>
              </a:lnSpc>
              <a:spcBef>
                <a:spcPts val="1715"/>
              </a:spcBef>
              <a:buFont typeface="Arial" panose="020B0604020202090204" pitchFamily="34" charset="0"/>
              <a:buChar char="•"/>
            </a:pPr>
            <a:r>
              <a:rPr lang="en-US" spc="-5" dirty="0">
                <a:sym typeface="+mn-ea"/>
              </a:rPr>
              <a:t>1A01 grown on 14 carbon sources and analysis the 96-marine strain dataset (Gralka,2023)</a:t>
            </a:r>
            <a:endParaRPr spc="-5" dirty="0"/>
          </a:p>
          <a:p>
            <a:pPr marL="1114425" indent="-285750">
              <a:lnSpc>
                <a:spcPct val="100000"/>
              </a:lnSpc>
              <a:spcBef>
                <a:spcPts val="1715"/>
              </a:spcBef>
              <a:buFont typeface="Arial" panose="020B0604020202090204"/>
              <a:buChar char="•"/>
              <a:tabLst>
                <a:tab pos="1113790" algn="l"/>
                <a:tab pos="1114425" algn="l"/>
              </a:tabLst>
            </a:pPr>
            <a:r>
              <a:rPr spc="-5" dirty="0">
                <a:sym typeface="+mn-ea"/>
              </a:rPr>
              <a:t>Plate</a:t>
            </a:r>
            <a:r>
              <a:rPr spc="-35" dirty="0">
                <a:sym typeface="+mn-ea"/>
              </a:rPr>
              <a:t> </a:t>
            </a:r>
            <a:r>
              <a:rPr spc="-5" dirty="0">
                <a:sym typeface="+mn-ea"/>
              </a:rPr>
              <a:t>Reader</a:t>
            </a:r>
            <a:endParaRPr spc="-5" dirty="0"/>
          </a:p>
          <a:p>
            <a:pPr marL="1114425" indent="-285750">
              <a:lnSpc>
                <a:spcPct val="100000"/>
              </a:lnSpc>
              <a:spcBef>
                <a:spcPts val="1715"/>
              </a:spcBef>
              <a:buFont typeface="Arial" panose="020B0604020202090204"/>
              <a:buChar char="•"/>
              <a:tabLst>
                <a:tab pos="1113790" algn="l"/>
                <a:tab pos="1114425" algn="l"/>
              </a:tabLst>
            </a:pPr>
            <a:r>
              <a:rPr dirty="0">
                <a:sym typeface="+mn-ea"/>
              </a:rPr>
              <a:t>Tubes </a:t>
            </a:r>
            <a:endParaRPr dirty="0"/>
          </a:p>
          <a:p>
            <a:pPr marL="828675" marR="8280400" indent="0">
              <a:lnSpc>
                <a:spcPct val="179000"/>
              </a:lnSpc>
              <a:buFont typeface="Arial" panose="020B0604020202090204"/>
              <a:buNone/>
              <a:tabLst>
                <a:tab pos="1113790" algn="l"/>
                <a:tab pos="1114425" algn="l"/>
              </a:tabLst>
            </a:pPr>
            <a:r>
              <a:rPr b="1" spc="-5" dirty="0">
                <a:latin typeface="PingFang SC Semibold" panose="020B0400000000000000" charset="-122"/>
                <a:ea typeface="PingFang SC Semibold" panose="020B0400000000000000" charset="-122"/>
                <a:sym typeface="+mn-ea"/>
              </a:rPr>
              <a:t>HPLC</a:t>
            </a:r>
            <a:endParaRPr b="1" spc="-5" dirty="0">
              <a:latin typeface="PingFang SC Semibold" panose="020B0400000000000000" charset="-122"/>
              <a:ea typeface="PingFang SC Semibold" panose="020B0400000000000000" charset="-122"/>
            </a:endParaRPr>
          </a:p>
          <a:p>
            <a:pPr marL="1114425" marR="8280400" indent="-285750">
              <a:lnSpc>
                <a:spcPct val="179000"/>
              </a:lnSpc>
              <a:buFont typeface="Arial" panose="020B0604020202090204" pitchFamily="34" charset="0"/>
              <a:buChar char="•"/>
              <a:tabLst>
                <a:tab pos="1113790" algn="l"/>
                <a:tab pos="1114425" algn="l"/>
              </a:tabLst>
            </a:pPr>
            <a:r>
              <a:rPr lang="en-US" spc="-5" dirty="0">
                <a:sym typeface="+mn-ea"/>
              </a:rPr>
              <a:t>Metabolic excretions</a:t>
            </a:r>
            <a:endParaRPr lang="en-US" spc="-5" dirty="0"/>
          </a:p>
          <a:p>
            <a:pPr marL="828675" marR="8280400" indent="0">
              <a:lnSpc>
                <a:spcPct val="179000"/>
              </a:lnSpc>
              <a:buFont typeface="Arial" panose="020B0604020202090204" pitchFamily="34" charset="0"/>
              <a:buNone/>
              <a:tabLst>
                <a:tab pos="1113790" algn="l"/>
                <a:tab pos="1114425" algn="l"/>
              </a:tabLst>
            </a:pPr>
            <a:r>
              <a:rPr b="1" spc="-5" dirty="0">
                <a:latin typeface="PingFang SC Semibold" panose="020B0400000000000000" charset="-122"/>
                <a:ea typeface="PingFang SC Semibold" panose="020B0400000000000000" charset="-122"/>
                <a:sym typeface="+mn-ea"/>
              </a:rPr>
              <a:t>Chitinase</a:t>
            </a:r>
            <a:r>
              <a:rPr b="1" spc="-35" dirty="0">
                <a:latin typeface="PingFang SC Semibold" panose="020B0400000000000000" charset="-122"/>
                <a:ea typeface="PingFang SC Semibold" panose="020B0400000000000000" charset="-122"/>
                <a:sym typeface="+mn-ea"/>
              </a:rPr>
              <a:t> </a:t>
            </a:r>
            <a:r>
              <a:rPr b="1" spc="-5" dirty="0">
                <a:latin typeface="PingFang SC Semibold" panose="020B0400000000000000" charset="-122"/>
                <a:ea typeface="PingFang SC Semibold" panose="020B0400000000000000" charset="-122"/>
                <a:sym typeface="+mn-ea"/>
              </a:rPr>
              <a:t>Assay</a:t>
            </a:r>
            <a:endParaRPr b="1" spc="-5" dirty="0">
              <a:latin typeface="PingFang SC Semibold" panose="020B0400000000000000" charset="-122"/>
              <a:ea typeface="PingFang SC Semibold" panose="020B0400000000000000" charset="-122"/>
            </a:endParaRPr>
          </a:p>
          <a:p>
            <a:pPr marL="1114425" indent="-285750">
              <a:lnSpc>
                <a:spcPct val="100000"/>
              </a:lnSpc>
              <a:spcBef>
                <a:spcPts val="1715"/>
              </a:spcBef>
              <a:buFont typeface="Arial" panose="020B0604020202090204"/>
              <a:buChar char="•"/>
              <a:tabLst>
                <a:tab pos="1113790" algn="l"/>
                <a:tab pos="1114425" algn="l"/>
              </a:tabLst>
            </a:pPr>
            <a:r>
              <a:rPr spc="-5" dirty="0">
                <a:sym typeface="+mn-ea"/>
              </a:rPr>
              <a:t>Indicated</a:t>
            </a:r>
            <a:r>
              <a:rPr spc="-10" dirty="0">
                <a:sym typeface="+mn-ea"/>
              </a:rPr>
              <a:t> </a:t>
            </a:r>
            <a:r>
              <a:rPr dirty="0">
                <a:sym typeface="+mn-ea"/>
              </a:rPr>
              <a:t>by</a:t>
            </a:r>
            <a:r>
              <a:rPr spc="-5" dirty="0">
                <a:sym typeface="+mn-ea"/>
              </a:rPr>
              <a:t> </a:t>
            </a:r>
            <a:r>
              <a:rPr dirty="0">
                <a:sym typeface="+mn-ea"/>
              </a:rPr>
              <a:t>4-MU</a:t>
            </a:r>
            <a:r>
              <a:rPr spc="-10" dirty="0">
                <a:sym typeface="+mn-ea"/>
              </a:rPr>
              <a:t> </a:t>
            </a:r>
            <a:r>
              <a:rPr spc="-5" dirty="0">
                <a:sym typeface="+mn-ea"/>
              </a:rPr>
              <a:t>concentration/h</a:t>
            </a:r>
            <a:endParaRPr spc="-5" dirty="0"/>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r>
              <a:rPr lang="en-US"/>
              <a:t>where k is some biological quantity (e.g., at the molecular level, enzyme reaction rate),</a:t>
            </a:r>
            <a:endParaRPr lang="en-US"/>
          </a:p>
          <a:p>
            <a:r>
              <a:rPr lang="en-US"/>
              <a:t>kB is Boltzmann’s constant, T is absolute temperature, E is an effective activation energy</a:t>
            </a:r>
            <a:endParaRPr lang="en-US"/>
          </a:p>
          <a:p>
            <a:r>
              <a:rPr lang="en-US"/>
              <a:t>for the process of interest, and a is an overall normalization constant characteristic of</a:t>
            </a:r>
            <a:endParaRPr lang="en-US"/>
          </a:p>
          <a:p>
            <a:r>
              <a:rPr lang="en-US"/>
              <a:t>the process. Consequently, a plot of ln(k) vs. 1/T should yield a straight line, often</a:t>
            </a:r>
            <a:endParaRPr lang="en-US"/>
          </a:p>
          <a:p>
            <a:r>
              <a:rPr lang="en-US"/>
              <a:t>referred to as an Arrhenius plot. This equation was originally an empirical formulation</a:t>
            </a:r>
            <a:endParaRPr lang="en-US"/>
          </a:p>
          <a:p>
            <a:r>
              <a:rPr lang="en-US"/>
              <a:t>but was later motivated heuristically from chemical reaction theory (9) (SI Appendix,</a:t>
            </a:r>
            <a:endParaRPr lang="en-US"/>
          </a:p>
          <a:p>
            <a:r>
              <a:rPr lang="en-US"/>
              <a:t>Text S1). Although it has been instrumental in explaining the approximately universal</a:t>
            </a:r>
            <a:endParaRPr lang="en-US"/>
          </a:p>
          <a:p>
            <a:r>
              <a:rPr lang="en-US"/>
              <a:t>temperature dependence across many diverse biological rates (2, 4), it cannot account</a:t>
            </a:r>
            <a:endParaRPr lang="en-US"/>
          </a:p>
          <a:p>
            <a:r>
              <a:rPr lang="en-US"/>
              <a:t>for the complete pattern of temperature response of different biological traits, including</a:t>
            </a:r>
            <a:endParaRPr lang="en-US"/>
          </a:p>
          <a:p>
            <a:r>
              <a:rPr lang="en-US"/>
              <a:t>metabolism and growth rate, among others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9294813" y="642938"/>
            <a:ext cx="3086100" cy="1736725"/>
          </a:xfrm>
        </p:spPr>
      </p:sp>
      <p:sp>
        <p:nvSpPr>
          <p:cNvPr id="3" name="Text Placeholder 2"/>
          <p:cNvSpPr>
            <a:spLocks noGrp="1"/>
          </p:cNvSpPr>
          <p:nvPr>
            <p:ph type="body" idx="3"/>
          </p:nvPr>
        </p:nvSpPr>
        <p:spPr/>
        <p:txBody>
          <a:bodyPr/>
          <a:lstStyle/>
          <a:p>
            <a:r>
              <a:rPr lang="en-US" dirty="0"/>
              <a:t>Overall Breakdown Process:</a:t>
            </a:r>
            <a:endParaRPr lang="en-US" dirty="0"/>
          </a:p>
          <a:p>
            <a:r>
              <a:rPr lang="en-US" dirty="0"/>
              <a:t>Initial Hydrolysis:</a:t>
            </a:r>
            <a:endParaRPr lang="en-US" dirty="0"/>
          </a:p>
          <a:p>
            <a:endParaRPr lang="en-US"/>
          </a:p>
          <a:p>
            <a:r>
              <a:rPr lang="en-US" dirty="0" err="1"/>
              <a:t>Endochitinases</a:t>
            </a:r>
            <a:r>
              <a:rPr lang="en-US" dirty="0"/>
              <a:t> initiate the breakdown by cleaving internal β-1,4 bonds in the chitin polymer, resulting in the formation of smaller oligosaccharides.</a:t>
            </a:r>
            <a:endParaRPr lang="en-US" dirty="0"/>
          </a:p>
          <a:p>
            <a:r>
              <a:rPr lang="en-US" dirty="0"/>
              <a:t>Further Hydrolysis:</a:t>
            </a:r>
            <a:endParaRPr lang="en-US" dirty="0"/>
          </a:p>
          <a:p>
            <a:endParaRPr lang="en-US"/>
          </a:p>
          <a:p>
            <a:r>
              <a:rPr lang="en-US" dirty="0" err="1"/>
              <a:t>Exochitinases</a:t>
            </a:r>
            <a:r>
              <a:rPr lang="en-US" dirty="0"/>
              <a:t> act on the oligosaccharides, progressively releasing disaccharides (e.g., </a:t>
            </a:r>
            <a:r>
              <a:rPr lang="en-US" dirty="0" err="1"/>
              <a:t>chitobiose</a:t>
            </a:r>
            <a:r>
              <a:rPr lang="en-US" dirty="0"/>
              <a:t>) and monosaccharides (</a:t>
            </a:r>
            <a:r>
              <a:rPr lang="en-US" dirty="0" err="1"/>
              <a:t>GlcNAc</a:t>
            </a:r>
            <a:r>
              <a:rPr lang="en-US" dirty="0"/>
              <a:t>).</a:t>
            </a:r>
            <a:endParaRPr lang="en-US" dirty="0"/>
          </a:p>
          <a:p>
            <a:r>
              <a:rPr lang="en-US" dirty="0"/>
              <a:t>Final Hydrolysis:</a:t>
            </a:r>
            <a:endParaRPr lang="en-US" dirty="0"/>
          </a:p>
          <a:p>
            <a:endParaRPr lang="en-US"/>
          </a:p>
          <a:p>
            <a:r>
              <a:rPr lang="en-US" dirty="0"/>
              <a:t>β-N-</a:t>
            </a:r>
            <a:r>
              <a:rPr lang="en-US" err="1"/>
              <a:t>acetylglucosaminidases</a:t>
            </a:r>
            <a:r>
              <a:rPr lang="en-US" dirty="0"/>
              <a:t> complete the breakdown by hydrolyzing </a:t>
            </a:r>
            <a:r>
              <a:rPr lang="en-US" err="1"/>
              <a:t>chitobiose</a:t>
            </a:r>
            <a:r>
              <a:rPr lang="en-US" dirty="0"/>
              <a:t> and small oligosaccharides into </a:t>
            </a:r>
            <a:r>
              <a:rPr lang="en-US" err="1"/>
              <a:t>GlcNAc</a:t>
            </a:r>
            <a:r>
              <a:rPr lang="en-US" dirty="0"/>
              <a:t> monomers.</a:t>
            </a:r>
            <a:endParaRPr lang="en-US" dirty="0"/>
          </a:p>
          <a:p>
            <a:endParaRPr lang="en-US" dirty="0">
              <a:cs typeface="Calibri"/>
            </a:endParaRPr>
          </a:p>
          <a:p>
            <a:r>
              <a:rPr lang="en-US" dirty="0"/>
              <a:t>Chitin is another metabolic excretion we focused on due to its</a:t>
            </a:r>
            <a:br>
              <a:rPr lang="en-US" dirty="0">
                <a:cs typeface="+mn-lt"/>
              </a:rPr>
            </a:br>
            <a:r>
              <a:rPr lang="en-US" dirty="0"/>
              <a:t>significant role. According to data from the shellfish processing</a:t>
            </a:r>
            <a:br>
              <a:rPr lang="en-US" dirty="0">
                <a:cs typeface="+mn-lt"/>
              </a:rPr>
            </a:br>
            <a:r>
              <a:rPr lang="en-US" dirty="0"/>
              <a:t>industry, which deals with crab shells or shrimp, significant waste</a:t>
            </a:r>
            <a:br>
              <a:rPr lang="en-US" dirty="0">
                <a:cs typeface="+mn-lt"/>
              </a:rPr>
            </a:br>
            <a:r>
              <a:rPr lang="en-US" dirty="0"/>
              <a:t>is generated from discarded shells. Typically, around 75% of the</a:t>
            </a:r>
            <a:br>
              <a:rPr lang="en-US" dirty="0">
                <a:cs typeface="+mn-lt"/>
              </a:rPr>
            </a:br>
            <a:r>
              <a:rPr lang="en-US" dirty="0"/>
              <a:t>total body weight of shellfish is discarded as waste, with chitin</a:t>
            </a:r>
            <a:br>
              <a:rPr lang="en-US" dirty="0">
                <a:cs typeface="+mn-lt"/>
              </a:rPr>
            </a:br>
            <a:r>
              <a:rPr lang="en-US" dirty="0"/>
              <a:t>accounts for 20-58% of that dry weight[14 ].Finding eco-friendly</a:t>
            </a:r>
            <a:br>
              <a:rPr lang="en-US" dirty="0">
                <a:cs typeface="+mn-lt"/>
              </a:rPr>
            </a:br>
            <a:r>
              <a:rPr lang="en-US" dirty="0"/>
              <a:t>and cost-effective ways to utilize this waste is a focused subject.</a:t>
            </a:r>
            <a:br>
              <a:rPr lang="en-US" dirty="0">
                <a:cs typeface="+mn-lt"/>
              </a:rPr>
            </a:br>
            <a:r>
              <a:rPr lang="en-US" dirty="0"/>
              <a:t>Marine bacteria are promising candidates for two reasons: they</a:t>
            </a:r>
            <a:br>
              <a:rPr lang="en-US" dirty="0">
                <a:cs typeface="+mn-lt"/>
              </a:rPr>
            </a:br>
            <a:r>
              <a:rPr lang="en-US" dirty="0"/>
              <a:t>can help reduce environmental hazards by efficiently breaking</a:t>
            </a:r>
            <a:br>
              <a:rPr lang="en-US" dirty="0">
                <a:cs typeface="+mn-lt"/>
              </a:rPr>
            </a:br>
            <a:r>
              <a:rPr lang="en-US" dirty="0"/>
              <a:t>down waste-bound chitin generated by the industry, thus offering</a:t>
            </a:r>
            <a:br>
              <a:rPr lang="en-US" dirty="0">
                <a:cs typeface="+mn-lt"/>
              </a:rPr>
            </a:br>
            <a:r>
              <a:rPr lang="en-US" dirty="0"/>
              <a:t>a renewable raw material for valuable by-products. Additionally,</a:t>
            </a:r>
            <a:br>
              <a:rPr lang="en-US" dirty="0">
                <a:cs typeface="+mn-lt"/>
              </a:rPr>
            </a:br>
            <a:r>
              <a:rPr lang="en-US" dirty="0"/>
              <a:t>traditional methods for processing chitin involve demineralization,</a:t>
            </a:r>
            <a:br>
              <a:rPr lang="en-US" dirty="0">
                <a:cs typeface="+mn-lt"/>
              </a:rPr>
            </a:br>
            <a:r>
              <a:rPr lang="en-US" dirty="0"/>
              <a:t>deproteinization or hydrolysis using strong acid and bases, which</a:t>
            </a:r>
            <a:br>
              <a:rPr lang="en-US" dirty="0">
                <a:cs typeface="+mn-lt"/>
              </a:rPr>
            </a:br>
            <a:r>
              <a:rPr lang="en-US" dirty="0"/>
              <a:t>are both inefficient and costly and pose corrosion problems[15 ].</a:t>
            </a:r>
            <a:br>
              <a:rPr lang="en-US" dirty="0">
                <a:cs typeface="+mn-lt"/>
              </a:rPr>
            </a:br>
            <a:r>
              <a:rPr lang="en-US" dirty="0"/>
              <a:t>Therefore, chitinolytic enzymes offer an ideal alternative. </a:t>
            </a:r>
            <a:r>
              <a:rPr lang="en-US" dirty="0" err="1"/>
              <a:t>Conse</a:t>
            </a:r>
            <a:r>
              <a:rPr lang="en-US" dirty="0"/>
              <a:t>-</a:t>
            </a:r>
            <a:br>
              <a:rPr lang="en-US" dirty="0">
                <a:cs typeface="+mn-lt"/>
              </a:rPr>
            </a:br>
            <a:r>
              <a:rPr lang="en-US" dirty="0" err="1"/>
              <a:t>quently</a:t>
            </a:r>
            <a:r>
              <a:rPr lang="en-US" dirty="0"/>
              <a:t>, V. </a:t>
            </a:r>
            <a:r>
              <a:rPr lang="en-US" dirty="0" err="1"/>
              <a:t>splendidus</a:t>
            </a:r>
            <a:r>
              <a:rPr lang="en-US" dirty="0"/>
              <a:t> 1A01 plays an ecological role in indicating the</a:t>
            </a:r>
            <a:br>
              <a:rPr lang="en-US" dirty="0">
                <a:cs typeface="+mn-lt"/>
              </a:rPr>
            </a:br>
            <a:r>
              <a:rPr lang="en-US" dirty="0"/>
              <a:t>basis of microbial community </a:t>
            </a:r>
            <a:r>
              <a:rPr lang="en-US" dirty="0" err="1"/>
              <a:t>assembly.From</a:t>
            </a:r>
            <a:r>
              <a:rPr lang="en-US" dirty="0"/>
              <a:t> the chitinase results,</a:t>
            </a:r>
            <a:br>
              <a:rPr lang="en-US" dirty="0">
                <a:cs typeface="+mn-lt"/>
              </a:rPr>
            </a:br>
            <a:r>
              <a:rPr lang="en-US" dirty="0"/>
              <a:t>we observed an unexpected phenomenon. We initially </a:t>
            </a:r>
            <a:r>
              <a:rPr lang="en-US" dirty="0" err="1"/>
              <a:t>hypothe</a:t>
            </a:r>
            <a:r>
              <a:rPr lang="en-US" dirty="0"/>
              <a:t>-</a:t>
            </a:r>
            <a:br>
              <a:rPr lang="en-US" dirty="0">
                <a:cs typeface="+mn-lt"/>
              </a:rPr>
            </a:br>
            <a:r>
              <a:rPr lang="en-US" dirty="0"/>
              <a:t>sized that dividing chitinase activity by OD would show that each</a:t>
            </a:r>
            <a:br>
              <a:rPr lang="en-US" dirty="0">
                <a:cs typeface="+mn-lt"/>
              </a:rPr>
            </a:br>
            <a:r>
              <a:rPr lang="en-US" dirty="0"/>
              <a:t>cell expresses the same amount of chitinase activity. However, the</a:t>
            </a:r>
            <a:br>
              <a:rPr lang="en-US" dirty="0">
                <a:cs typeface="+mn-lt"/>
              </a:rPr>
            </a:br>
            <a:r>
              <a:rPr lang="en-US" dirty="0"/>
              <a:t>results indicate that even when normalized by OD, there is still a</a:t>
            </a:r>
            <a:br>
              <a:rPr lang="en-US" dirty="0">
                <a:cs typeface="+mn-lt"/>
              </a:rPr>
            </a:br>
            <a:r>
              <a:rPr lang="en-US" dirty="0"/>
              <a:t>correlation between higher initial OD and higher chitinase activity</a:t>
            </a:r>
            <a:endParaRPr lang="en-US" dirty="0">
              <a:cs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Overall Breakdown Process:</a:t>
            </a:r>
            <a:endParaRPr lang="en-US"/>
          </a:p>
          <a:p>
            <a:r>
              <a:rPr lang="en-US">
                <a:sym typeface="+mn-ea"/>
              </a:rPr>
              <a:t>Initial Hydrolysis:</a:t>
            </a:r>
            <a:endParaRPr lang="en-US"/>
          </a:p>
          <a:p>
            <a:endParaRPr lang="en-US"/>
          </a:p>
          <a:p>
            <a:r>
              <a:rPr lang="en-US">
                <a:sym typeface="+mn-ea"/>
              </a:rPr>
              <a:t>Endochitinases initiate the breakdown by cleaving internal β-1,4 bonds in the chitin polymer, resulting in the formation of smaller oligosaccharides.</a:t>
            </a:r>
            <a:endParaRPr lang="en-US"/>
          </a:p>
          <a:p>
            <a:r>
              <a:rPr lang="en-US">
                <a:sym typeface="+mn-ea"/>
              </a:rPr>
              <a:t>Further Hydrolysis:</a:t>
            </a:r>
            <a:endParaRPr lang="en-US"/>
          </a:p>
          <a:p>
            <a:endParaRPr lang="en-US"/>
          </a:p>
          <a:p>
            <a:r>
              <a:rPr lang="en-US">
                <a:sym typeface="+mn-ea"/>
              </a:rPr>
              <a:t>Exochitinases act on the oligosaccharides, progressively releasing disaccharides (e.g., chitobiose) and monosaccharides (GlcNAc).</a:t>
            </a:r>
            <a:endParaRPr lang="en-US"/>
          </a:p>
          <a:p>
            <a:r>
              <a:rPr lang="en-US">
                <a:sym typeface="+mn-ea"/>
              </a:rPr>
              <a:t>Final Hydrolysis:</a:t>
            </a:r>
            <a:endParaRPr lang="en-US"/>
          </a:p>
          <a:p>
            <a:endParaRPr lang="en-US"/>
          </a:p>
          <a:p>
            <a:r>
              <a:rPr lang="en-US">
                <a:sym typeface="+mn-ea"/>
              </a:rPr>
              <a:t>β-N-acetylglucosaminidases complete the breakdown by hydrolyzing chitobiose and small oligosaccharides into GlcNAc monomers.</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5CA9"/>
                </a:solidFill>
                <a:latin typeface="Helvetica Neue" panose="02000503000000020004"/>
                <a:cs typeface="Helvetica Neue" panose="020005030000000200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PingFang SC" panose="020B0400000000000000" charset="-122"/>
                <a:cs typeface="PingFang SC" panose="020B0400000000000000"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136648"/>
            <a:ext cx="1234440" cy="4721860"/>
          </a:xfrm>
          <a:custGeom>
            <a:avLst/>
            <a:gdLst/>
            <a:ahLst/>
            <a:cxnLst/>
            <a:rect l="l" t="t" r="r" b="b"/>
            <a:pathLst>
              <a:path w="1234440" h="4721859">
                <a:moveTo>
                  <a:pt x="0" y="4721352"/>
                </a:moveTo>
                <a:lnTo>
                  <a:pt x="1234440" y="4721352"/>
                </a:lnTo>
                <a:lnTo>
                  <a:pt x="1234440" y="0"/>
                </a:lnTo>
                <a:lnTo>
                  <a:pt x="0" y="0"/>
                </a:lnTo>
                <a:lnTo>
                  <a:pt x="0" y="4721352"/>
                </a:lnTo>
                <a:close/>
              </a:path>
            </a:pathLst>
          </a:custGeom>
          <a:solidFill>
            <a:srgbClr val="F1EEEC"/>
          </a:solidFill>
        </p:spPr>
        <p:txBody>
          <a:bodyPr wrap="square" lIns="0" tIns="0" rIns="0" bIns="0" rtlCol="0"/>
          <a:lstStyle/>
          <a:p/>
        </p:txBody>
      </p:sp>
      <p:sp>
        <p:nvSpPr>
          <p:cNvPr id="17" name="bg object 17"/>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18" name="bg object 18"/>
          <p:cNvSpPr/>
          <p:nvPr/>
        </p:nvSpPr>
        <p:spPr>
          <a:xfrm>
            <a:off x="451104" y="1685544"/>
            <a:ext cx="11292840" cy="4721860"/>
          </a:xfrm>
          <a:custGeom>
            <a:avLst/>
            <a:gdLst/>
            <a:ahLst/>
            <a:cxnLst/>
            <a:rect l="l" t="t" r="r" b="b"/>
            <a:pathLst>
              <a:path w="11292840" h="4721860">
                <a:moveTo>
                  <a:pt x="11292840" y="4721352"/>
                </a:moveTo>
                <a:lnTo>
                  <a:pt x="0" y="4721352"/>
                </a:lnTo>
                <a:lnTo>
                  <a:pt x="0" y="0"/>
                </a:lnTo>
                <a:lnTo>
                  <a:pt x="11292840" y="0"/>
                </a:lnTo>
                <a:lnTo>
                  <a:pt x="11292840" y="4721352"/>
                </a:lnTo>
                <a:close/>
              </a:path>
            </a:pathLst>
          </a:custGeom>
          <a:solidFill>
            <a:srgbClr val="0077B3"/>
          </a:solidFill>
        </p:spPr>
        <p:txBody>
          <a:bodyPr wrap="square" lIns="0" tIns="0" rIns="0" bIns="0" rtlCol="0"/>
          <a:lstStyle/>
          <a:p/>
        </p:txBody>
      </p:sp>
      <p:sp>
        <p:nvSpPr>
          <p:cNvPr id="19" name="bg object 19"/>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20" name="bg object 20"/>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21" name="bg object 21"/>
          <p:cNvPicPr/>
          <p:nvPr/>
        </p:nvPicPr>
        <p:blipFill>
          <a:blip r:embed="rId2" cstate="print"/>
          <a:stretch>
            <a:fillRect/>
          </a:stretch>
        </p:blipFill>
        <p:spPr>
          <a:xfrm>
            <a:off x="1776518" y="501205"/>
            <a:ext cx="522753" cy="556259"/>
          </a:xfrm>
          <a:prstGeom prst="rect">
            <a:avLst/>
          </a:prstGeom>
        </p:spPr>
      </p:pic>
      <p:sp>
        <p:nvSpPr>
          <p:cNvPr id="22" name="bg object 22"/>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sp>
        <p:nvSpPr>
          <p:cNvPr id="23" name="bg object 23"/>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24" name="bg object 24"/>
          <p:cNvPicPr/>
          <p:nvPr/>
        </p:nvPicPr>
        <p:blipFill>
          <a:blip r:embed="rId3" cstate="print"/>
          <a:stretch>
            <a:fillRect/>
          </a:stretch>
        </p:blipFill>
        <p:spPr>
          <a:xfrm>
            <a:off x="2481440" y="798118"/>
            <a:ext cx="73875" cy="91300"/>
          </a:xfrm>
          <a:prstGeom prst="rect">
            <a:avLst/>
          </a:prstGeom>
        </p:spPr>
      </p:pic>
      <p:pic>
        <p:nvPicPr>
          <p:cNvPr id="25" name="bg object 25"/>
          <p:cNvPicPr/>
          <p:nvPr/>
        </p:nvPicPr>
        <p:blipFill>
          <a:blip r:embed="rId4" cstate="print"/>
          <a:stretch>
            <a:fillRect/>
          </a:stretch>
        </p:blipFill>
        <p:spPr>
          <a:xfrm>
            <a:off x="2387485" y="798118"/>
            <a:ext cx="71005" cy="93459"/>
          </a:xfrm>
          <a:prstGeom prst="rect">
            <a:avLst/>
          </a:prstGeom>
        </p:spPr>
      </p:pic>
      <p:sp>
        <p:nvSpPr>
          <p:cNvPr id="26" name="bg object 26"/>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27" name="bg object 27"/>
          <p:cNvPicPr/>
          <p:nvPr/>
        </p:nvPicPr>
        <p:blipFill>
          <a:blip r:embed="rId5" cstate="print"/>
          <a:stretch>
            <a:fillRect/>
          </a:stretch>
        </p:blipFill>
        <p:spPr>
          <a:xfrm>
            <a:off x="2378163" y="631329"/>
            <a:ext cx="255320" cy="109994"/>
          </a:xfrm>
          <a:prstGeom prst="rect">
            <a:avLst/>
          </a:prstGeom>
        </p:spPr>
      </p:pic>
      <p:sp>
        <p:nvSpPr>
          <p:cNvPr id="28" name="bg object 28"/>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pic>
        <p:nvPicPr>
          <p:cNvPr id="29" name="bg object 29"/>
          <p:cNvPicPr/>
          <p:nvPr/>
        </p:nvPicPr>
        <p:blipFill>
          <a:blip r:embed="rId6" cstate="print"/>
          <a:stretch>
            <a:fillRect/>
          </a:stretch>
        </p:blipFill>
        <p:spPr>
          <a:xfrm>
            <a:off x="981214" y="1812429"/>
            <a:ext cx="5683504" cy="4902454"/>
          </a:xfrm>
          <a:prstGeom prst="rect">
            <a:avLst/>
          </a:prstGeom>
        </p:spPr>
      </p:pic>
      <p:sp>
        <p:nvSpPr>
          <p:cNvPr id="2" name="Holder 2"/>
          <p:cNvSpPr>
            <a:spLocks noGrp="1"/>
          </p:cNvSpPr>
          <p:nvPr>
            <p:ph type="title"/>
          </p:nvPr>
        </p:nvSpPr>
        <p:spPr/>
        <p:txBody>
          <a:bodyPr lIns="0" tIns="0" rIns="0" bIns="0"/>
          <a:lstStyle>
            <a:lvl1pPr>
              <a:defRPr sz="2000" b="0" i="0">
                <a:solidFill>
                  <a:srgbClr val="005CA9"/>
                </a:solidFill>
                <a:latin typeface="Helvetica Neue" panose="02000503000000020004"/>
                <a:cs typeface="Helvetica Neue" panose="02000503000000020004"/>
              </a:defRPr>
            </a:lvl1pPr>
          </a:lstStyle>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34440" cy="6858000"/>
          </a:xfrm>
          <a:custGeom>
            <a:avLst/>
            <a:gdLst/>
            <a:ahLst/>
            <a:cxnLst/>
            <a:rect l="l" t="t" r="r" b="b"/>
            <a:pathLst>
              <a:path w="1234440" h="6858000">
                <a:moveTo>
                  <a:pt x="1234440" y="6858000"/>
                </a:moveTo>
                <a:lnTo>
                  <a:pt x="0" y="6858000"/>
                </a:lnTo>
                <a:lnTo>
                  <a:pt x="0" y="0"/>
                </a:lnTo>
                <a:lnTo>
                  <a:pt x="1234440" y="0"/>
                </a:lnTo>
                <a:lnTo>
                  <a:pt x="1234440" y="6858000"/>
                </a:lnTo>
                <a:close/>
              </a:path>
            </a:pathLst>
          </a:custGeom>
          <a:solidFill>
            <a:srgbClr val="F1EEEC"/>
          </a:solidFill>
        </p:spPr>
        <p:txBody>
          <a:bodyPr wrap="square" lIns="0" tIns="0" rIns="0" bIns="0" rtlCol="0"/>
          <a:lstStyle/>
          <a:p/>
        </p:txBody>
      </p:sp>
      <p:sp>
        <p:nvSpPr>
          <p:cNvPr id="17" name="bg object 17"/>
          <p:cNvSpPr/>
          <p:nvPr/>
        </p:nvSpPr>
        <p:spPr>
          <a:xfrm>
            <a:off x="10673804" y="6245580"/>
            <a:ext cx="602615" cy="339090"/>
          </a:xfrm>
          <a:custGeom>
            <a:avLst/>
            <a:gdLst/>
            <a:ahLst/>
            <a:cxnLst/>
            <a:rect l="l" t="t" r="r" b="b"/>
            <a:pathLst>
              <a:path w="602615" h="339090">
                <a:moveTo>
                  <a:pt x="306298" y="0"/>
                </a:moveTo>
                <a:lnTo>
                  <a:pt x="256832" y="0"/>
                </a:lnTo>
                <a:lnTo>
                  <a:pt x="166458" y="255993"/>
                </a:lnTo>
                <a:lnTo>
                  <a:pt x="72288" y="0"/>
                </a:lnTo>
                <a:lnTo>
                  <a:pt x="0" y="0"/>
                </a:lnTo>
                <a:lnTo>
                  <a:pt x="120802" y="331063"/>
                </a:lnTo>
                <a:lnTo>
                  <a:pt x="188341" y="331063"/>
                </a:lnTo>
                <a:lnTo>
                  <a:pt x="306298" y="0"/>
                </a:lnTo>
                <a:close/>
              </a:path>
              <a:path w="602615" h="339090">
                <a:moveTo>
                  <a:pt x="602132" y="0"/>
                </a:moveTo>
                <a:lnTo>
                  <a:pt x="543153" y="0"/>
                </a:lnTo>
                <a:lnTo>
                  <a:pt x="543153" y="207873"/>
                </a:lnTo>
                <a:lnTo>
                  <a:pt x="542074" y="231152"/>
                </a:lnTo>
                <a:lnTo>
                  <a:pt x="526034" y="276225"/>
                </a:lnTo>
                <a:lnTo>
                  <a:pt x="480364" y="293535"/>
                </a:lnTo>
                <a:lnTo>
                  <a:pt x="466090" y="292455"/>
                </a:lnTo>
                <a:lnTo>
                  <a:pt x="423811" y="264655"/>
                </a:lnTo>
                <a:lnTo>
                  <a:pt x="413778" y="203060"/>
                </a:lnTo>
                <a:lnTo>
                  <a:pt x="413778" y="0"/>
                </a:lnTo>
                <a:lnTo>
                  <a:pt x="345300" y="0"/>
                </a:lnTo>
                <a:lnTo>
                  <a:pt x="345300" y="202107"/>
                </a:lnTo>
                <a:lnTo>
                  <a:pt x="346367" y="229019"/>
                </a:lnTo>
                <a:lnTo>
                  <a:pt x="354926" y="271259"/>
                </a:lnTo>
                <a:lnTo>
                  <a:pt x="382511" y="309422"/>
                </a:lnTo>
                <a:lnTo>
                  <a:pt x="424154" y="331863"/>
                </a:lnTo>
                <a:lnTo>
                  <a:pt x="478472" y="338772"/>
                </a:lnTo>
                <a:lnTo>
                  <a:pt x="498259" y="338023"/>
                </a:lnTo>
                <a:lnTo>
                  <a:pt x="546950" y="325310"/>
                </a:lnTo>
                <a:lnTo>
                  <a:pt x="579983" y="297561"/>
                </a:lnTo>
                <a:lnTo>
                  <a:pt x="598551" y="252755"/>
                </a:lnTo>
                <a:lnTo>
                  <a:pt x="602132" y="203060"/>
                </a:lnTo>
                <a:lnTo>
                  <a:pt x="602132" y="0"/>
                </a:lnTo>
                <a:close/>
              </a:path>
            </a:pathLst>
          </a:custGeom>
          <a:solidFill>
            <a:srgbClr val="000000"/>
          </a:solidFill>
        </p:spPr>
        <p:txBody>
          <a:bodyPr wrap="square" lIns="0" tIns="0" rIns="0" bIns="0" rtlCol="0"/>
          <a:lstStyle/>
          <a:p/>
        </p:txBody>
      </p:sp>
      <p:pic>
        <p:nvPicPr>
          <p:cNvPr id="18" name="bg object 18"/>
          <p:cNvPicPr/>
          <p:nvPr/>
        </p:nvPicPr>
        <p:blipFill>
          <a:blip r:embed="rId2" cstate="print"/>
          <a:stretch>
            <a:fillRect/>
          </a:stretch>
        </p:blipFill>
        <p:spPr>
          <a:xfrm>
            <a:off x="11346377" y="6145479"/>
            <a:ext cx="403269" cy="431799"/>
          </a:xfrm>
          <a:prstGeom prst="rect">
            <a:avLst/>
          </a:prstGeom>
        </p:spPr>
      </p:pic>
      <p:sp>
        <p:nvSpPr>
          <p:cNvPr id="2" name="Holder 2"/>
          <p:cNvSpPr>
            <a:spLocks noGrp="1"/>
          </p:cNvSpPr>
          <p:nvPr>
            <p:ph type="title"/>
          </p:nvPr>
        </p:nvSpPr>
        <p:spPr/>
        <p:txBody>
          <a:bodyPr lIns="0" tIns="0" rIns="0" bIns="0"/>
          <a:lstStyle>
            <a:lvl1pPr>
              <a:defRPr sz="2000" b="0" i="0">
                <a:solidFill>
                  <a:srgbClr val="005CA9"/>
                </a:solidFill>
                <a:latin typeface="Helvetica Neue" panose="02000503000000020004"/>
                <a:cs typeface="Helvetica Neue" panose="020005030000000200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136648"/>
            <a:ext cx="1234440" cy="4721860"/>
          </a:xfrm>
          <a:custGeom>
            <a:avLst/>
            <a:gdLst/>
            <a:ahLst/>
            <a:cxnLst/>
            <a:rect l="l" t="t" r="r" b="b"/>
            <a:pathLst>
              <a:path w="1234440" h="4721859">
                <a:moveTo>
                  <a:pt x="0" y="4721352"/>
                </a:moveTo>
                <a:lnTo>
                  <a:pt x="1234440" y="4721352"/>
                </a:lnTo>
                <a:lnTo>
                  <a:pt x="1234440" y="0"/>
                </a:lnTo>
                <a:lnTo>
                  <a:pt x="0" y="0"/>
                </a:lnTo>
                <a:lnTo>
                  <a:pt x="0" y="4721352"/>
                </a:lnTo>
                <a:close/>
              </a:path>
            </a:pathLst>
          </a:custGeom>
          <a:solidFill>
            <a:srgbClr val="F1EEEC"/>
          </a:solidFill>
        </p:spPr>
        <p:txBody>
          <a:bodyPr wrap="square" lIns="0" tIns="0" rIns="0" bIns="0" rtlCol="0"/>
          <a:lstStyle/>
          <a:p/>
        </p:txBody>
      </p:sp>
      <p:sp>
        <p:nvSpPr>
          <p:cNvPr id="17" name="bg object 17"/>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18" name="bg object 18"/>
          <p:cNvSpPr/>
          <p:nvPr/>
        </p:nvSpPr>
        <p:spPr>
          <a:xfrm>
            <a:off x="451104" y="1685544"/>
            <a:ext cx="11292840" cy="4721860"/>
          </a:xfrm>
          <a:custGeom>
            <a:avLst/>
            <a:gdLst/>
            <a:ahLst/>
            <a:cxnLst/>
            <a:rect l="l" t="t" r="r" b="b"/>
            <a:pathLst>
              <a:path w="11292840" h="4721860">
                <a:moveTo>
                  <a:pt x="11292840" y="4721352"/>
                </a:moveTo>
                <a:lnTo>
                  <a:pt x="0" y="4721352"/>
                </a:lnTo>
                <a:lnTo>
                  <a:pt x="0" y="0"/>
                </a:lnTo>
                <a:lnTo>
                  <a:pt x="11292840" y="0"/>
                </a:lnTo>
                <a:lnTo>
                  <a:pt x="11292840" y="4721352"/>
                </a:lnTo>
                <a:close/>
              </a:path>
            </a:pathLst>
          </a:custGeom>
          <a:solidFill>
            <a:srgbClr val="0077B3"/>
          </a:solidFill>
        </p:spPr>
        <p:txBody>
          <a:bodyPr wrap="square" lIns="0" tIns="0" rIns="0" bIns="0" rtlCol="0"/>
          <a:lstStyle/>
          <a:p/>
        </p:txBody>
      </p:sp>
      <p:sp>
        <p:nvSpPr>
          <p:cNvPr id="19" name="bg object 19"/>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20" name="bg object 20"/>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21" name="bg object 21"/>
          <p:cNvPicPr/>
          <p:nvPr/>
        </p:nvPicPr>
        <p:blipFill>
          <a:blip r:embed="rId2" cstate="print"/>
          <a:stretch>
            <a:fillRect/>
          </a:stretch>
        </p:blipFill>
        <p:spPr>
          <a:xfrm>
            <a:off x="1776518" y="501205"/>
            <a:ext cx="522753" cy="556259"/>
          </a:xfrm>
          <a:prstGeom prst="rect">
            <a:avLst/>
          </a:prstGeom>
        </p:spPr>
      </p:pic>
      <p:sp>
        <p:nvSpPr>
          <p:cNvPr id="22" name="bg object 22"/>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sp>
        <p:nvSpPr>
          <p:cNvPr id="23" name="bg object 23"/>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24" name="bg object 24"/>
          <p:cNvPicPr/>
          <p:nvPr/>
        </p:nvPicPr>
        <p:blipFill>
          <a:blip r:embed="rId3" cstate="print"/>
          <a:stretch>
            <a:fillRect/>
          </a:stretch>
        </p:blipFill>
        <p:spPr>
          <a:xfrm>
            <a:off x="2481440" y="798118"/>
            <a:ext cx="73875" cy="91300"/>
          </a:xfrm>
          <a:prstGeom prst="rect">
            <a:avLst/>
          </a:prstGeom>
        </p:spPr>
      </p:pic>
      <p:pic>
        <p:nvPicPr>
          <p:cNvPr id="25" name="bg object 25"/>
          <p:cNvPicPr/>
          <p:nvPr/>
        </p:nvPicPr>
        <p:blipFill>
          <a:blip r:embed="rId4" cstate="print"/>
          <a:stretch>
            <a:fillRect/>
          </a:stretch>
        </p:blipFill>
        <p:spPr>
          <a:xfrm>
            <a:off x="2387485" y="798118"/>
            <a:ext cx="71005" cy="93459"/>
          </a:xfrm>
          <a:prstGeom prst="rect">
            <a:avLst/>
          </a:prstGeom>
        </p:spPr>
      </p:pic>
      <p:sp>
        <p:nvSpPr>
          <p:cNvPr id="26" name="bg object 26"/>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27" name="bg object 27"/>
          <p:cNvPicPr/>
          <p:nvPr/>
        </p:nvPicPr>
        <p:blipFill>
          <a:blip r:embed="rId5" cstate="print"/>
          <a:stretch>
            <a:fillRect/>
          </a:stretch>
        </p:blipFill>
        <p:spPr>
          <a:xfrm>
            <a:off x="2378163" y="631329"/>
            <a:ext cx="255320" cy="109994"/>
          </a:xfrm>
          <a:prstGeom prst="rect">
            <a:avLst/>
          </a:prstGeom>
        </p:spPr>
      </p:pic>
      <p:sp>
        <p:nvSpPr>
          <p:cNvPr id="28" name="bg object 28"/>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02360" y="2592705"/>
            <a:ext cx="3516629" cy="331469"/>
          </a:xfrm>
          <a:prstGeom prst="rect">
            <a:avLst/>
          </a:prstGeom>
        </p:spPr>
        <p:txBody>
          <a:bodyPr wrap="square" lIns="0" tIns="0" rIns="0" bIns="0">
            <a:spAutoFit/>
          </a:bodyPr>
          <a:lstStyle>
            <a:lvl1pPr>
              <a:defRPr sz="2000" b="0" i="0">
                <a:solidFill>
                  <a:srgbClr val="005CA9"/>
                </a:solidFill>
                <a:latin typeface="Helvetica Neue" panose="02000503000000020004"/>
                <a:cs typeface="Helvetica Neue" panose="02000503000000020004"/>
              </a:defRPr>
            </a:lvl1pPr>
          </a:lstStyle>
          <a:p/>
        </p:txBody>
      </p:sp>
      <p:sp>
        <p:nvSpPr>
          <p:cNvPr id="3" name="Holder 3"/>
          <p:cNvSpPr>
            <a:spLocks noGrp="1"/>
          </p:cNvSpPr>
          <p:nvPr>
            <p:ph type="body" idx="1"/>
          </p:nvPr>
        </p:nvSpPr>
        <p:spPr>
          <a:xfrm>
            <a:off x="1074419" y="1588135"/>
            <a:ext cx="10049510" cy="3581400"/>
          </a:xfrm>
          <a:prstGeom prst="rect">
            <a:avLst/>
          </a:prstGeom>
        </p:spPr>
        <p:txBody>
          <a:bodyPr wrap="square" lIns="0" tIns="0" rIns="0" bIns="0">
            <a:spAutoFit/>
          </a:bodyPr>
          <a:lstStyle>
            <a:lvl1pPr>
              <a:defRPr sz="1800" b="0" i="0">
                <a:solidFill>
                  <a:schemeClr val="tx1"/>
                </a:solidFill>
                <a:latin typeface="PingFang SC" panose="020B0400000000000000" charset="-122"/>
                <a:cs typeface="PingFang SC" panose="020B0400000000000000" charset="-122"/>
              </a:defRPr>
            </a:lvl1pPr>
          </a:lstStyle>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82812" y="6377940"/>
            <a:ext cx="28056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6.jpeg"/><Relationship Id="rId5" Type="http://schemas.openxmlformats.org/officeDocument/2006/relationships/image" Target="../media/image48.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jpeg"/><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hyperlink" Target="http://www.sigmaaldrich.com/SG/en/product/sigma/m5639" TargetMode="External"/><Relationship Id="rId3" Type="http://schemas.openxmlformats.org/officeDocument/2006/relationships/image" Target="../media/image58.png"/><Relationship Id="rId2" Type="http://schemas.openxmlformats.org/officeDocument/2006/relationships/image" Target="../media/image57.png"/><Relationship Id="rId13" Type="http://schemas.openxmlformats.org/officeDocument/2006/relationships/notesSlide" Target="../notesSlides/notesSlide9.xml"/><Relationship Id="rId12" Type="http://schemas.openxmlformats.org/officeDocument/2006/relationships/slideLayout" Target="../slideLayouts/slideLayout2.xml"/><Relationship Id="rId11" Type="http://schemas.openxmlformats.org/officeDocument/2006/relationships/image" Target="../media/image65.png"/><Relationship Id="rId10" Type="http://schemas.openxmlformats.org/officeDocument/2006/relationships/image" Target="../media/image64.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3.png"/><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4" Type="http://schemas.openxmlformats.org/officeDocument/2006/relationships/slideLayout" Target="../slideLayouts/slideLayout4.xml"/><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136648"/>
            <a:ext cx="1234440" cy="4721860"/>
          </a:xfrm>
          <a:custGeom>
            <a:avLst/>
            <a:gdLst/>
            <a:ahLst/>
            <a:cxnLst/>
            <a:rect l="l" t="t" r="r" b="b"/>
            <a:pathLst>
              <a:path w="1234440" h="4721859">
                <a:moveTo>
                  <a:pt x="0" y="4721352"/>
                </a:moveTo>
                <a:lnTo>
                  <a:pt x="1234440" y="4721352"/>
                </a:lnTo>
                <a:lnTo>
                  <a:pt x="1234440" y="0"/>
                </a:lnTo>
                <a:lnTo>
                  <a:pt x="0" y="0"/>
                </a:lnTo>
                <a:lnTo>
                  <a:pt x="0" y="4721352"/>
                </a:lnTo>
                <a:close/>
              </a:path>
            </a:pathLst>
          </a:custGeom>
          <a:solidFill>
            <a:srgbClr val="F1EEEC"/>
          </a:solidFill>
        </p:spPr>
        <p:txBody>
          <a:bodyPr wrap="square" lIns="0" tIns="0" rIns="0" bIns="0" rtlCol="0"/>
          <a:lstStyle/>
          <a:p/>
        </p:txBody>
      </p:sp>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4" name="object 4"/>
          <p:cNvSpPr/>
          <p:nvPr/>
        </p:nvSpPr>
        <p:spPr>
          <a:xfrm>
            <a:off x="451104" y="1685544"/>
            <a:ext cx="11292840" cy="4721860"/>
          </a:xfrm>
          <a:custGeom>
            <a:avLst/>
            <a:gdLst/>
            <a:ahLst/>
            <a:cxnLst/>
            <a:rect l="l" t="t" r="r" b="b"/>
            <a:pathLst>
              <a:path w="11292840" h="4721860">
                <a:moveTo>
                  <a:pt x="11292840" y="4721352"/>
                </a:moveTo>
                <a:lnTo>
                  <a:pt x="0" y="4721352"/>
                </a:lnTo>
                <a:lnTo>
                  <a:pt x="0" y="0"/>
                </a:lnTo>
                <a:lnTo>
                  <a:pt x="11292840" y="0"/>
                </a:lnTo>
                <a:lnTo>
                  <a:pt x="11292840" y="4721352"/>
                </a:lnTo>
                <a:close/>
              </a:path>
            </a:pathLst>
          </a:custGeom>
          <a:solidFill>
            <a:srgbClr val="0077B3"/>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grpSp>
        <p:nvGrpSpPr>
          <p:cNvPr id="17" name="object 17"/>
          <p:cNvGrpSpPr/>
          <p:nvPr/>
        </p:nvGrpSpPr>
        <p:grpSpPr>
          <a:xfrm>
            <a:off x="3423005" y="344424"/>
            <a:ext cx="2441575" cy="1005840"/>
            <a:chOff x="3423005" y="344424"/>
            <a:chExt cx="2441575" cy="1005840"/>
          </a:xfrm>
        </p:grpSpPr>
        <p:pic>
          <p:nvPicPr>
            <p:cNvPr id="18" name="object 18"/>
            <p:cNvPicPr/>
            <p:nvPr/>
          </p:nvPicPr>
          <p:blipFill>
            <a:blip r:embed="rId5" cstate="print"/>
            <a:stretch>
              <a:fillRect/>
            </a:stretch>
          </p:blipFill>
          <p:spPr>
            <a:xfrm>
              <a:off x="3423005" y="460248"/>
              <a:ext cx="172847" cy="784860"/>
            </a:xfrm>
            <a:prstGeom prst="rect">
              <a:avLst/>
            </a:prstGeom>
          </p:spPr>
        </p:pic>
        <p:pic>
          <p:nvPicPr>
            <p:cNvPr id="19" name="object 19"/>
            <p:cNvPicPr/>
            <p:nvPr/>
          </p:nvPicPr>
          <p:blipFill>
            <a:blip r:embed="rId6" cstate="print"/>
            <a:stretch>
              <a:fillRect/>
            </a:stretch>
          </p:blipFill>
          <p:spPr>
            <a:xfrm>
              <a:off x="3589020" y="344424"/>
              <a:ext cx="2275331" cy="1005839"/>
            </a:xfrm>
            <a:prstGeom prst="rect">
              <a:avLst/>
            </a:prstGeom>
          </p:spPr>
        </p:pic>
      </p:grpSp>
      <p:sp>
        <p:nvSpPr>
          <p:cNvPr id="20" name="object 20"/>
          <p:cNvSpPr txBox="1">
            <a:spLocks noGrp="1"/>
          </p:cNvSpPr>
          <p:nvPr>
            <p:ph type="title"/>
          </p:nvPr>
        </p:nvSpPr>
        <p:spPr>
          <a:xfrm>
            <a:off x="1186180" y="2432049"/>
            <a:ext cx="4195445" cy="444352"/>
          </a:xfrm>
          <a:prstGeom prst="rect">
            <a:avLst/>
          </a:prstGeom>
        </p:spPr>
        <p:txBody>
          <a:bodyPr vert="horz" wrap="square" lIns="0" tIns="13335" rIns="0" bIns="0" rtlCol="0" anchor="t">
            <a:spAutoFit/>
          </a:bodyPr>
          <a:lstStyle/>
          <a:p>
            <a:pPr marL="12700">
              <a:lnSpc>
                <a:spcPct val="100000"/>
              </a:lnSpc>
              <a:spcBef>
                <a:spcPts val="105"/>
              </a:spcBef>
            </a:pPr>
            <a:r>
              <a:rPr sz="2800" spc="-5" dirty="0">
                <a:solidFill>
                  <a:srgbClr val="FFFFFF"/>
                </a:solidFill>
                <a:latin typeface="PingFang SC" panose="020B0400000000000000" charset="-122"/>
                <a:ea typeface="PingFang SC" panose="020B0400000000000000" charset="-122"/>
                <a:cs typeface="PingFang SC" panose="020B0400000000000000" charset="-122"/>
              </a:rPr>
              <a:t>Understanding</a:t>
            </a:r>
            <a:r>
              <a:rPr sz="2800" spc="-45" dirty="0">
                <a:solidFill>
                  <a:srgbClr val="FFFFFF"/>
                </a:solidFill>
                <a:latin typeface="PingFang SC" panose="020B0400000000000000" charset="-122"/>
                <a:ea typeface="PingFang SC" panose="020B0400000000000000" charset="-122"/>
                <a:cs typeface="PingFang SC" panose="020B0400000000000000" charset="-122"/>
              </a:rPr>
              <a:t> </a:t>
            </a:r>
            <a:r>
              <a:rPr sz="2800" spc="-5" dirty="0">
                <a:solidFill>
                  <a:srgbClr val="FFFFFF"/>
                </a:solidFill>
                <a:latin typeface="PingFang SC" panose="020B0400000000000000" charset="-122"/>
                <a:ea typeface="PingFang SC" panose="020B0400000000000000" charset="-122"/>
                <a:cs typeface="PingFang SC" panose="020B0400000000000000" charset="-122"/>
              </a:rPr>
              <a:t>Marine</a:t>
            </a:r>
            <a:endParaRPr lang="zh-CN" altLang="en-US" sz="2800">
              <a:latin typeface="PingFang SC" panose="020B0400000000000000" charset="-122"/>
              <a:ea typeface="PingFang SC" panose="020B0400000000000000" charset="-122"/>
              <a:cs typeface="PingFang SC" panose="020B0400000000000000" charset="-122"/>
            </a:endParaRPr>
          </a:p>
        </p:txBody>
      </p:sp>
      <p:sp>
        <p:nvSpPr>
          <p:cNvPr id="21" name="object 21"/>
          <p:cNvSpPr txBox="1"/>
          <p:nvPr/>
        </p:nvSpPr>
        <p:spPr>
          <a:xfrm>
            <a:off x="686668" y="2855042"/>
            <a:ext cx="5695950" cy="1396985"/>
          </a:xfrm>
          <a:prstGeom prst="rect">
            <a:avLst/>
          </a:prstGeom>
        </p:spPr>
        <p:txBody>
          <a:bodyPr vert="horz" wrap="square" lIns="0" tIns="69215" rIns="0" bIns="0" rtlCol="0" anchor="t">
            <a:spAutoFit/>
          </a:bodyPr>
          <a:lstStyle/>
          <a:p>
            <a:pPr marL="136525" marR="5080" indent="-123825">
              <a:lnSpc>
                <a:spcPts val="3450"/>
              </a:lnSpc>
              <a:spcBef>
                <a:spcPts val="545"/>
              </a:spcBef>
            </a:pPr>
            <a:r>
              <a:rPr sz="2800" spc="-5">
                <a:solidFill>
                  <a:srgbClr val="FFFFFF"/>
                </a:solidFill>
                <a:latin typeface="PingFang SC" panose="020B0400000000000000" charset="-122"/>
                <a:ea typeface="PingFang SC" panose="020B0400000000000000" charset="-122"/>
                <a:cs typeface="PingFang SC" panose="020B0400000000000000" charset="-122"/>
              </a:rPr>
              <a:t>Microbial Cellular </a:t>
            </a:r>
            <a:r>
              <a:rPr lang="en-US" sz="2800" spc="-5" dirty="0" err="1">
                <a:solidFill>
                  <a:srgbClr val="FFFFFF"/>
                </a:solidFill>
                <a:latin typeface="PingFang SC" panose="020B0400000000000000" charset="-122"/>
                <a:ea typeface="PingFang SC" panose="020B0400000000000000" charset="-122"/>
                <a:cs typeface="PingFang SC" panose="020B0400000000000000" charset="-122"/>
              </a:rPr>
              <a:t>Physiology</a:t>
            </a:r>
            <a:r>
              <a:rPr lang="en-US" altLang="zh-CN" sz="2800" spc="-5" dirty="0">
                <a:solidFill>
                  <a:srgbClr val="FFFFFF"/>
                </a:solidFill>
                <a:latin typeface="PingFang SC" panose="020B0400000000000000" charset="-122"/>
                <a:ea typeface="PingFang SC" panose="020B0400000000000000" charset="-122"/>
                <a:cs typeface="PingFang SC" panose="020B0400000000000000" charset="-122"/>
              </a:rPr>
              <a:t> </a:t>
            </a:r>
            <a:r>
              <a:rPr lang="en-US" sz="2800" spc="-5" dirty="0" err="1">
                <a:solidFill>
                  <a:srgbClr val="FFFFFF"/>
                </a:solidFill>
                <a:latin typeface="PingFang SC" panose="020B0400000000000000" charset="-122"/>
                <a:ea typeface="PingFang SC" panose="020B0400000000000000" charset="-122"/>
                <a:cs typeface="PingFang SC" panose="020B0400000000000000" charset="-122"/>
              </a:rPr>
              <a:t>Under</a:t>
            </a:r>
            <a:r>
              <a:rPr sz="2800" spc="-10">
                <a:solidFill>
                  <a:srgbClr val="FFFFFF"/>
                </a:solidFill>
                <a:latin typeface="PingFang SC" panose="020B0400000000000000" charset="-122"/>
                <a:ea typeface="PingFang SC" panose="020B0400000000000000" charset="-122"/>
                <a:cs typeface="PingFang SC" panose="020B0400000000000000" charset="-122"/>
              </a:rPr>
              <a:t> </a:t>
            </a:r>
            <a:r>
              <a:rPr sz="2800" spc="-5">
                <a:solidFill>
                  <a:srgbClr val="FFFFFF"/>
                </a:solidFill>
                <a:latin typeface="PingFang SC" panose="020B0400000000000000" charset="-122"/>
                <a:ea typeface="PingFang SC" panose="020B0400000000000000" charset="-122"/>
                <a:cs typeface="PingFang SC" panose="020B0400000000000000" charset="-122"/>
              </a:rPr>
              <a:t>Varying</a:t>
            </a:r>
            <a:r>
              <a:rPr sz="2800" spc="-10">
                <a:solidFill>
                  <a:srgbClr val="FFFFFF"/>
                </a:solidFill>
                <a:latin typeface="PingFang SC" panose="020B0400000000000000" charset="-122"/>
                <a:ea typeface="PingFang SC" panose="020B0400000000000000" charset="-122"/>
                <a:cs typeface="PingFang SC" panose="020B0400000000000000" charset="-122"/>
              </a:rPr>
              <a:t> </a:t>
            </a:r>
            <a:r>
              <a:rPr sz="2800" spc="-5">
                <a:solidFill>
                  <a:srgbClr val="FFFFFF"/>
                </a:solidFill>
                <a:latin typeface="PingFang SC" panose="020B0400000000000000" charset="-122"/>
                <a:ea typeface="PingFang SC" panose="020B0400000000000000" charset="-122"/>
                <a:cs typeface="PingFang SC" panose="020B0400000000000000" charset="-122"/>
              </a:rPr>
              <a:t>Temperatures</a:t>
            </a:r>
            <a:r>
              <a:rPr lang="en-US" sz="2800" spc="-5" dirty="0">
                <a:solidFill>
                  <a:srgbClr val="FFFFFF"/>
                </a:solidFill>
                <a:latin typeface="PingFang SC" panose="020B0400000000000000" charset="-122"/>
                <a:ea typeface="PingFang SC" panose="020B0400000000000000" charset="-122"/>
                <a:cs typeface="PingFang SC" panose="020B0400000000000000" charset="-122"/>
              </a:rPr>
              <a:t> and Carbon Sources</a:t>
            </a:r>
            <a:endParaRPr lang="zh-CN" altLang="en-US" dirty="0"/>
          </a:p>
        </p:txBody>
      </p:sp>
      <p:sp>
        <p:nvSpPr>
          <p:cNvPr id="22" name="object 22"/>
          <p:cNvSpPr txBox="1"/>
          <p:nvPr/>
        </p:nvSpPr>
        <p:spPr>
          <a:xfrm>
            <a:off x="685800" y="4267199"/>
            <a:ext cx="4080510" cy="1231900"/>
          </a:xfrm>
          <a:prstGeom prst="rect">
            <a:avLst/>
          </a:prstGeom>
        </p:spPr>
        <p:txBody>
          <a:bodyPr vert="horz" wrap="square" lIns="0" tIns="40005" rIns="0" bIns="0" rtlCol="0">
            <a:spAutoFit/>
          </a:bodyPr>
          <a:lstStyle/>
          <a:p>
            <a:pPr marL="290830" indent="-278130">
              <a:lnSpc>
                <a:spcPct val="100000"/>
              </a:lnSpc>
              <a:spcBef>
                <a:spcPts val="315"/>
              </a:spcBef>
              <a:buFont typeface="Arial" panose="020B0604020202090204"/>
              <a:buChar char="•"/>
              <a:tabLst>
                <a:tab pos="290195" algn="l"/>
                <a:tab pos="290830" algn="l"/>
              </a:tabLst>
            </a:pPr>
            <a:r>
              <a:rPr sz="1800" spc="-5" dirty="0">
                <a:solidFill>
                  <a:srgbClr val="FFFFFF"/>
                </a:solidFill>
                <a:latin typeface="PingFang SC" panose="020B0400000000000000" charset="-122"/>
                <a:cs typeface="PingFang SC" panose="020B0400000000000000" charset="-122"/>
              </a:rPr>
              <a:t>Presenter:Yuecheng</a:t>
            </a:r>
            <a:r>
              <a:rPr sz="1800" spc="-20" dirty="0">
                <a:solidFill>
                  <a:srgbClr val="FFFFFF"/>
                </a:solidFill>
                <a:latin typeface="PingFang SC" panose="020B0400000000000000" charset="-122"/>
                <a:cs typeface="PingFang SC" panose="020B0400000000000000" charset="-122"/>
              </a:rPr>
              <a:t> </a:t>
            </a:r>
            <a:r>
              <a:rPr sz="1800" spc="-5" dirty="0">
                <a:solidFill>
                  <a:srgbClr val="FFFFFF"/>
                </a:solidFill>
                <a:latin typeface="PingFang SC" panose="020B0400000000000000" charset="-122"/>
                <a:cs typeface="PingFang SC" panose="020B0400000000000000" charset="-122"/>
              </a:rPr>
              <a:t>Liu</a:t>
            </a:r>
            <a:endParaRPr sz="1800">
              <a:latin typeface="PingFang SC" panose="020B0400000000000000" charset="-122"/>
              <a:cs typeface="PingFang SC" panose="020B0400000000000000" charset="-122"/>
            </a:endParaRPr>
          </a:p>
          <a:p>
            <a:pPr marL="290830" indent="-278130">
              <a:lnSpc>
                <a:spcPct val="100000"/>
              </a:lnSpc>
              <a:spcBef>
                <a:spcPts val="215"/>
              </a:spcBef>
              <a:buFont typeface="Arial" panose="020B0604020202090204"/>
              <a:buChar char="•"/>
              <a:tabLst>
                <a:tab pos="290195" algn="l"/>
                <a:tab pos="290830" algn="l"/>
              </a:tabLst>
            </a:pPr>
            <a:r>
              <a:rPr sz="1800" spc="-5" dirty="0">
                <a:solidFill>
                  <a:srgbClr val="FFFFFF"/>
                </a:solidFill>
                <a:latin typeface="PingFang SC" panose="020B0400000000000000" charset="-122"/>
                <a:cs typeface="PingFang SC" panose="020B0400000000000000" charset="-122"/>
              </a:rPr>
              <a:t>(Bioinformatics</a:t>
            </a:r>
            <a:r>
              <a:rPr sz="1800" spc="-10" dirty="0">
                <a:solidFill>
                  <a:srgbClr val="FFFFFF"/>
                </a:solidFill>
                <a:latin typeface="PingFang SC" panose="020B0400000000000000" charset="-122"/>
                <a:cs typeface="PingFang SC" panose="020B0400000000000000" charset="-122"/>
              </a:rPr>
              <a:t> </a:t>
            </a:r>
            <a:r>
              <a:rPr sz="1800" dirty="0">
                <a:solidFill>
                  <a:srgbClr val="FFFFFF"/>
                </a:solidFill>
                <a:latin typeface="PingFang SC" panose="020B0400000000000000" charset="-122"/>
                <a:cs typeface="PingFang SC" panose="020B0400000000000000" charset="-122"/>
              </a:rPr>
              <a:t>&amp;</a:t>
            </a:r>
            <a:r>
              <a:rPr sz="1800" spc="-10" dirty="0">
                <a:solidFill>
                  <a:srgbClr val="FFFFFF"/>
                </a:solidFill>
                <a:latin typeface="PingFang SC" panose="020B0400000000000000" charset="-122"/>
                <a:cs typeface="PingFang SC" panose="020B0400000000000000" charset="-122"/>
              </a:rPr>
              <a:t> </a:t>
            </a:r>
            <a:r>
              <a:rPr sz="1800" dirty="0">
                <a:solidFill>
                  <a:srgbClr val="FFFFFF"/>
                </a:solidFill>
                <a:latin typeface="PingFang SC" panose="020B0400000000000000" charset="-122"/>
                <a:cs typeface="PingFang SC" panose="020B0400000000000000" charset="-122"/>
              </a:rPr>
              <a:t>Systems</a:t>
            </a:r>
            <a:r>
              <a:rPr sz="1800" spc="-10" dirty="0">
                <a:solidFill>
                  <a:srgbClr val="FFFFFF"/>
                </a:solidFill>
                <a:latin typeface="PingFang SC" panose="020B0400000000000000" charset="-122"/>
                <a:cs typeface="PingFang SC" panose="020B0400000000000000" charset="-122"/>
              </a:rPr>
              <a:t> </a:t>
            </a:r>
            <a:r>
              <a:rPr sz="1800" spc="-5" dirty="0">
                <a:solidFill>
                  <a:srgbClr val="FFFFFF"/>
                </a:solidFill>
                <a:latin typeface="PingFang SC" panose="020B0400000000000000" charset="-122"/>
                <a:cs typeface="PingFang SC" panose="020B0400000000000000" charset="-122"/>
              </a:rPr>
              <a:t>Biology)</a:t>
            </a:r>
            <a:endParaRPr sz="1800">
              <a:latin typeface="PingFang SC" panose="020B0400000000000000" charset="-122"/>
              <a:cs typeface="PingFang SC" panose="020B0400000000000000" charset="-122"/>
            </a:endParaRPr>
          </a:p>
          <a:p>
            <a:pPr marL="290830" indent="-278130">
              <a:lnSpc>
                <a:spcPct val="100000"/>
              </a:lnSpc>
              <a:spcBef>
                <a:spcPts val="215"/>
              </a:spcBef>
              <a:buFont typeface="Arial" panose="020B0604020202090204"/>
              <a:buChar char="•"/>
              <a:tabLst>
                <a:tab pos="290195" algn="l"/>
                <a:tab pos="290830" algn="l"/>
              </a:tabLst>
            </a:pPr>
            <a:r>
              <a:rPr sz="1800" spc="-5" dirty="0">
                <a:solidFill>
                  <a:srgbClr val="FFFFFF"/>
                </a:solidFill>
                <a:latin typeface="PingFang SC" panose="020B0400000000000000" charset="-122"/>
                <a:cs typeface="PingFang SC" panose="020B0400000000000000" charset="-122"/>
              </a:rPr>
              <a:t>Supervisor:</a:t>
            </a:r>
            <a:r>
              <a:rPr sz="1800" spc="-10" dirty="0">
                <a:solidFill>
                  <a:srgbClr val="FFFFFF"/>
                </a:solidFill>
                <a:latin typeface="PingFang SC" panose="020B0400000000000000" charset="-122"/>
                <a:cs typeface="PingFang SC" panose="020B0400000000000000" charset="-122"/>
              </a:rPr>
              <a:t> </a:t>
            </a:r>
            <a:r>
              <a:rPr sz="1800" spc="-5" dirty="0">
                <a:solidFill>
                  <a:srgbClr val="FFFFFF"/>
                </a:solidFill>
                <a:latin typeface="PingFang SC" panose="020B0400000000000000" charset="-122"/>
                <a:cs typeface="PingFang SC" panose="020B0400000000000000" charset="-122"/>
              </a:rPr>
              <a:t>Matti</a:t>
            </a:r>
            <a:r>
              <a:rPr sz="1800" spc="-15" dirty="0">
                <a:solidFill>
                  <a:srgbClr val="FFFFFF"/>
                </a:solidFill>
                <a:latin typeface="PingFang SC" panose="020B0400000000000000" charset="-122"/>
                <a:cs typeface="PingFang SC" panose="020B0400000000000000" charset="-122"/>
              </a:rPr>
              <a:t> </a:t>
            </a:r>
            <a:r>
              <a:rPr sz="1800" spc="-5" dirty="0">
                <a:solidFill>
                  <a:srgbClr val="FFFFFF"/>
                </a:solidFill>
                <a:latin typeface="PingFang SC" panose="020B0400000000000000" charset="-122"/>
                <a:cs typeface="PingFang SC" panose="020B0400000000000000" charset="-122"/>
              </a:rPr>
              <a:t>Gralka</a:t>
            </a:r>
            <a:endParaRPr sz="1800">
              <a:latin typeface="PingFang SC" panose="020B0400000000000000" charset="-122"/>
              <a:cs typeface="PingFang SC" panose="020B0400000000000000" charset="-122"/>
            </a:endParaRPr>
          </a:p>
          <a:p>
            <a:pPr marL="290830" indent="-278130">
              <a:lnSpc>
                <a:spcPct val="100000"/>
              </a:lnSpc>
              <a:spcBef>
                <a:spcPts val="215"/>
              </a:spcBef>
              <a:buFont typeface="Arial" panose="020B0604020202090204"/>
              <a:buChar char="•"/>
              <a:tabLst>
                <a:tab pos="290195" algn="l"/>
                <a:tab pos="290830" algn="l"/>
              </a:tabLst>
            </a:pPr>
            <a:r>
              <a:rPr sz="1800" spc="-5" dirty="0">
                <a:solidFill>
                  <a:srgbClr val="FFFFFF"/>
                </a:solidFill>
                <a:latin typeface="PingFang SC" panose="020B0400000000000000" charset="-122"/>
                <a:cs typeface="PingFang SC" panose="020B0400000000000000" charset="-122"/>
              </a:rPr>
              <a:t>Examiner:</a:t>
            </a:r>
            <a:r>
              <a:rPr sz="1800" spc="-10" dirty="0">
                <a:solidFill>
                  <a:srgbClr val="FFFFFF"/>
                </a:solidFill>
                <a:latin typeface="PingFang SC" panose="020B0400000000000000" charset="-122"/>
                <a:cs typeface="PingFang SC" panose="020B0400000000000000" charset="-122"/>
              </a:rPr>
              <a:t> </a:t>
            </a:r>
            <a:r>
              <a:rPr sz="1800" spc="-5" dirty="0">
                <a:solidFill>
                  <a:srgbClr val="FFFFFF"/>
                </a:solidFill>
                <a:latin typeface="PingFang SC" panose="020B0400000000000000" charset="-122"/>
                <a:cs typeface="PingFang SC" panose="020B0400000000000000" charset="-122"/>
              </a:rPr>
              <a:t>Filipe Branco</a:t>
            </a:r>
            <a:r>
              <a:rPr sz="1800" spc="-10" dirty="0">
                <a:solidFill>
                  <a:srgbClr val="FFFFFF"/>
                </a:solidFill>
                <a:latin typeface="PingFang SC" panose="020B0400000000000000" charset="-122"/>
                <a:cs typeface="PingFang SC" panose="020B0400000000000000" charset="-122"/>
              </a:rPr>
              <a:t> </a:t>
            </a:r>
            <a:r>
              <a:rPr sz="1800" dirty="0">
                <a:solidFill>
                  <a:srgbClr val="FFFFFF"/>
                </a:solidFill>
                <a:latin typeface="PingFang SC" panose="020B0400000000000000" charset="-122"/>
                <a:cs typeface="PingFang SC" panose="020B0400000000000000" charset="-122"/>
              </a:rPr>
              <a:t>dos</a:t>
            </a:r>
            <a:r>
              <a:rPr sz="1800" spc="-5" dirty="0">
                <a:solidFill>
                  <a:srgbClr val="FFFFFF"/>
                </a:solidFill>
                <a:latin typeface="PingFang SC" panose="020B0400000000000000" charset="-122"/>
                <a:cs typeface="PingFang SC" panose="020B0400000000000000" charset="-122"/>
              </a:rPr>
              <a:t> Santos</a:t>
            </a:r>
            <a:endParaRPr sz="1800">
              <a:latin typeface="PingFang SC" panose="020B0400000000000000" charset="-122"/>
              <a:cs typeface="PingFang SC" panose="020B0400000000000000" charset="-122"/>
            </a:endParaRPr>
          </a:p>
        </p:txBody>
      </p:sp>
      <p:pic>
        <p:nvPicPr>
          <p:cNvPr id="23" name="object 23"/>
          <p:cNvPicPr/>
          <p:nvPr/>
        </p:nvPicPr>
        <p:blipFill>
          <a:blip r:embed="rId7" cstate="print"/>
          <a:stretch>
            <a:fillRect/>
          </a:stretch>
        </p:blipFill>
        <p:spPr>
          <a:xfrm>
            <a:off x="6096000" y="1636776"/>
            <a:ext cx="5704332" cy="4789932"/>
          </a:xfrm>
          <a:prstGeom prst="rect">
            <a:avLst/>
          </a:prstGeom>
        </p:spPr>
      </p:pic>
      <p:sp>
        <p:nvSpPr>
          <p:cNvPr id="24" name="object 24"/>
          <p:cNvSpPr txBox="1"/>
          <p:nvPr/>
        </p:nvSpPr>
        <p:spPr>
          <a:xfrm>
            <a:off x="7482205" y="6535102"/>
            <a:ext cx="3789045" cy="268605"/>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5CA9"/>
                </a:solidFill>
                <a:latin typeface="Helvetica Neue" panose="02000503000000020004"/>
                <a:cs typeface="Helvetica Neue" panose="02000503000000020004"/>
              </a:rPr>
              <a:t>https://xsj.699pic.com/tupian/00yyiv.html</a:t>
            </a:r>
            <a:endParaRPr sz="1600">
              <a:latin typeface="Helvetica Neue" panose="02000503000000020004"/>
              <a:cs typeface="Helvetica Neue" panose="0200050300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5" y="213252"/>
            <a:ext cx="5910458" cy="430887"/>
          </a:xfrm>
        </p:spPr>
        <p:txBody>
          <a:bodyPr wrap="square" lIns="0" tIns="0" rIns="0" bIns="0" anchor="t">
            <a:spAutoFit/>
          </a:bodyPr>
          <a:lstStyle/>
          <a:p>
            <a:r>
              <a:rPr lang="en-US" altLang="zh-CN" sz="2800" b="1" dirty="0">
                <a:ea typeface="宋体"/>
              </a:rPr>
              <a:t>The Analysis of </a:t>
            </a:r>
            <a:r>
              <a:rPr lang="zh-CN" sz="2800" b="1">
                <a:ea typeface="宋体"/>
              </a:rPr>
              <a:t>Existing Dataset</a:t>
            </a:r>
            <a:endParaRPr lang="zh-CN" b="1">
              <a:ea typeface="宋体"/>
            </a:endParaRPr>
          </a:p>
        </p:txBody>
      </p:sp>
      <p:sp>
        <p:nvSpPr>
          <p:cNvPr id="6" name="文本框 5"/>
          <p:cNvSpPr txBox="1"/>
          <p:nvPr/>
        </p:nvSpPr>
        <p:spPr>
          <a:xfrm>
            <a:off x="475890" y="1108495"/>
            <a:ext cx="943585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Arial" panose="020B0604020202090204"/>
              <a:buChar char="•"/>
            </a:pPr>
            <a:r>
              <a:rPr lang="en-US" altLang="zh-CN" dirty="0">
                <a:latin typeface="Arial" panose="020B0604020202090204"/>
                <a:ea typeface="宋体"/>
                <a:cs typeface="Arial" panose="020B0604020202090204"/>
              </a:rPr>
              <a:t> This dataset was acquired in the context of </a:t>
            </a:r>
            <a:r>
              <a:rPr lang="en-US" altLang="zh-CN" err="1">
                <a:latin typeface="Arial" panose="020B0604020202090204"/>
                <a:ea typeface="宋体"/>
                <a:cs typeface="Arial" panose="020B0604020202090204"/>
              </a:rPr>
              <a:t>Gralka</a:t>
            </a:r>
            <a:r>
              <a:rPr lang="en-US" altLang="zh-CN" dirty="0">
                <a:latin typeface="Arial" panose="020B0604020202090204"/>
                <a:ea typeface="宋体"/>
                <a:cs typeface="Arial" panose="020B0604020202090204"/>
              </a:rPr>
              <a:t> et al. (2023) using a library of marine bacteria growth in 384-well plates in 4 incubators, with OD measured at least once per day over 4 days. </a:t>
            </a:r>
            <a:endParaRPr lang="en-US" altLang="zh-CN" dirty="0">
              <a:latin typeface="Calibri"/>
              <a:ea typeface="宋体"/>
              <a:cs typeface="Calibri"/>
            </a:endParaRPr>
          </a:p>
          <a:p>
            <a:pPr algn="just"/>
            <a:endParaRPr lang="en-US" altLang="zh-CN" dirty="0">
              <a:latin typeface="Arial" panose="020B0604020202090204"/>
              <a:ea typeface="宋体"/>
              <a:cs typeface="Arial" panose="020B0604020202090204"/>
            </a:endParaRPr>
          </a:p>
          <a:p>
            <a:pPr marL="285750" indent="-285750" algn="just">
              <a:buFont typeface="Arial,Sans-Serif"/>
              <a:buChar char="•"/>
            </a:pPr>
            <a:r>
              <a:rPr lang="en-US" sz="2400" b="1" dirty="0">
                <a:solidFill>
                  <a:schemeClr val="accent3">
                    <a:lumMod val="76000"/>
                  </a:schemeClr>
                </a:solidFill>
                <a:latin typeface="Arial" panose="020B0604020202090204"/>
                <a:ea typeface="宋体"/>
                <a:cs typeface="Arial" panose="020B0604020202090204"/>
              </a:rPr>
              <a:t>96 marine strains</a:t>
            </a:r>
            <a:r>
              <a:rPr lang="en-US" dirty="0">
                <a:latin typeface="Arial" panose="020B0604020202090204"/>
                <a:ea typeface="宋体"/>
                <a:cs typeface="Arial" panose="020B0604020202090204"/>
              </a:rPr>
              <a:t> growth at four temperatures on a variety of carbon sources.</a:t>
            </a:r>
            <a:endParaRPr lang="en-US" dirty="0">
              <a:latin typeface="Arial" panose="020B0604020202090204"/>
              <a:ea typeface="宋体"/>
              <a:cs typeface="Arial" panose="020B0604020202090204"/>
            </a:endParaRPr>
          </a:p>
          <a:p>
            <a:pPr marL="285750" indent="-285750" algn="just">
              <a:buFont typeface="Arial" panose="020B0604020202090204"/>
              <a:buChar char="•"/>
            </a:pPr>
            <a:endParaRPr lang="en-US" altLang="zh-CN" dirty="0">
              <a:latin typeface="Arial" panose="020B0604020202090204"/>
              <a:ea typeface="宋体"/>
              <a:cs typeface="Arial" panose="020B0604020202090204"/>
            </a:endParaRPr>
          </a:p>
          <a:p>
            <a:pPr marL="285750" indent="-285750" algn="just">
              <a:buFont typeface="Arial" panose="020B0604020202090204"/>
              <a:buChar char="•"/>
            </a:pPr>
            <a:r>
              <a:rPr lang="en-US" altLang="zh-CN" dirty="0">
                <a:latin typeface="Arial" panose="020B0604020202090204"/>
                <a:ea typeface="宋体"/>
                <a:cs typeface="Arial" panose="020B0604020202090204"/>
              </a:rPr>
              <a:t>Collected at four different temperatures:</a:t>
            </a:r>
            <a:r>
              <a:rPr lang="en-US" altLang="zh-CN" sz="2400" b="1" dirty="0">
                <a:solidFill>
                  <a:schemeClr val="accent3">
                    <a:lumMod val="76000"/>
                  </a:schemeClr>
                </a:solidFill>
                <a:latin typeface="Arial" panose="020B0604020202090204"/>
                <a:ea typeface="宋体"/>
                <a:cs typeface="Arial" panose="020B0604020202090204"/>
              </a:rPr>
              <a:t>12 °C, 17°C, 22 °C, 27 °C</a:t>
            </a:r>
            <a:r>
              <a:rPr lang="en-US" altLang="zh-CN" dirty="0">
                <a:latin typeface="Arial" panose="020B0604020202090204"/>
                <a:ea typeface="宋体"/>
                <a:cs typeface="Arial" panose="020B0604020202090204"/>
              </a:rPr>
              <a:t>.</a:t>
            </a:r>
            <a:endParaRPr lang="en-US" altLang="zh-CN" dirty="0">
              <a:latin typeface="Calibri"/>
              <a:ea typeface="宋体"/>
              <a:cs typeface="Calibri"/>
            </a:endParaRPr>
          </a:p>
          <a:p>
            <a:pPr marL="285750" indent="-285750" algn="just">
              <a:buFont typeface="Arial" panose="020B0604020202090204"/>
              <a:buChar char="•"/>
            </a:pPr>
            <a:endParaRPr lang="en-US" altLang="zh-CN" dirty="0">
              <a:latin typeface="Arial" panose="020B0604020202090204"/>
              <a:ea typeface="宋体"/>
              <a:cs typeface="Arial" panose="020B0604020202090204"/>
            </a:endParaRPr>
          </a:p>
          <a:p>
            <a:pPr marL="285750" indent="-285750" algn="just">
              <a:buFont typeface="Arial" panose="020B0604020202090204"/>
              <a:buChar char="•"/>
            </a:pPr>
            <a:r>
              <a:rPr lang="en-US" altLang="zh-CN" dirty="0">
                <a:latin typeface="Arial" panose="020B0604020202090204"/>
                <a:ea typeface="宋体"/>
                <a:cs typeface="Arial" panose="020B0604020202090204"/>
              </a:rPr>
              <a:t>Each file contains ten sub-sheets corresponding to</a:t>
            </a:r>
            <a:r>
              <a:rPr lang="en-US" altLang="zh-CN" b="1" dirty="0">
                <a:latin typeface="Arial" panose="020B0604020202090204"/>
                <a:ea typeface="宋体"/>
                <a:cs typeface="Arial" panose="020B0604020202090204"/>
              </a:rPr>
              <a:t> </a:t>
            </a:r>
            <a:r>
              <a:rPr lang="en-US" altLang="zh-CN" sz="2400" b="1" dirty="0">
                <a:solidFill>
                  <a:schemeClr val="accent3">
                    <a:lumMod val="76000"/>
                  </a:schemeClr>
                </a:solidFill>
                <a:latin typeface="Arial" panose="020B0604020202090204"/>
                <a:ea typeface="宋体"/>
                <a:cs typeface="Arial" panose="020B0604020202090204"/>
              </a:rPr>
              <a:t>9</a:t>
            </a:r>
            <a:r>
              <a:rPr lang="en-US" altLang="zh-CN" dirty="0">
                <a:latin typeface="Arial" panose="020B0604020202090204"/>
                <a:ea typeface="宋体"/>
                <a:cs typeface="Arial" panose="020B0604020202090204"/>
              </a:rPr>
              <a:t> types of carbon sources, plus a reference with no carbon source.</a:t>
            </a:r>
            <a:endParaRPr lang="en-US" altLang="zh-CN" dirty="0">
              <a:ea typeface="宋体"/>
              <a:cs typeface="Calibri"/>
            </a:endParaRPr>
          </a:p>
        </p:txBody>
      </p:sp>
      <p:sp>
        <p:nvSpPr>
          <p:cNvPr id="7" name="文本框 6"/>
          <p:cNvSpPr txBox="1"/>
          <p:nvPr/>
        </p:nvSpPr>
        <p:spPr>
          <a:xfrm>
            <a:off x="1130060" y="7276381"/>
            <a:ext cx="76674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a:latin typeface="Arial" panose="020B0604020202090204"/>
                <a:cs typeface="Arial" panose="020B0604020202090204"/>
              </a:rPr>
              <a:t>To supplement the growth measurements</a:t>
            </a:r>
            <a:br>
              <a:rPr lang="en-US" altLang="zh-CN">
                <a:latin typeface="Arial" panose="020B0604020202090204"/>
                <a:cs typeface="Arial" panose="020B0604020202090204"/>
              </a:rPr>
            </a:br>
            <a:r>
              <a:rPr lang="en-US" altLang="zh-CN">
                <a:latin typeface="Arial" panose="020B0604020202090204"/>
                <a:cs typeface="Arial" panose="020B0604020202090204"/>
              </a:rPr>
              <a:t>of 1A01 under different conditions, we used an existing data of 96</a:t>
            </a:r>
            <a:br>
              <a:rPr lang="en-US" altLang="zh-CN">
                <a:latin typeface="Arial" panose="020B0604020202090204"/>
                <a:cs typeface="Arial" panose="020B0604020202090204"/>
              </a:rPr>
            </a:br>
            <a:r>
              <a:rPr lang="en-US" altLang="zh-CN">
                <a:latin typeface="Arial" panose="020B0604020202090204"/>
                <a:cs typeface="Arial" panose="020B0604020202090204"/>
              </a:rPr>
              <a:t>marine strains growth at four temperatures on a variety of carbon</a:t>
            </a:r>
            <a:br>
              <a:rPr lang="en-US" altLang="zh-CN">
                <a:latin typeface="Arial" panose="020B0604020202090204"/>
                <a:cs typeface="Arial" panose="020B0604020202090204"/>
              </a:rPr>
            </a:br>
            <a:r>
              <a:rPr lang="en-US" altLang="zh-CN">
                <a:latin typeface="Arial" panose="020B0604020202090204"/>
                <a:cs typeface="Arial" panose="020B0604020202090204"/>
              </a:rPr>
              <a:t>sources. This dataset was acquired in the context of [5] using a</a:t>
            </a:r>
            <a:br>
              <a:rPr lang="en-US" altLang="zh-CN">
                <a:latin typeface="Arial" panose="020B0604020202090204"/>
                <a:cs typeface="Arial" panose="020B0604020202090204"/>
              </a:rPr>
            </a:br>
            <a:r>
              <a:rPr lang="en-US" altLang="zh-CN">
                <a:latin typeface="Arial" panose="020B0604020202090204"/>
                <a:cs typeface="Arial" panose="020B0604020202090204"/>
              </a:rPr>
              <a:t>library of marine bacteria growth in 384-well plates in 4 incubators,</a:t>
            </a:r>
            <a:br>
              <a:rPr lang="en-US" altLang="zh-CN">
                <a:latin typeface="Arial" panose="020B0604020202090204"/>
                <a:cs typeface="Arial" panose="020B0604020202090204"/>
              </a:rPr>
            </a:br>
            <a:r>
              <a:rPr lang="en-US" altLang="zh-CN">
                <a:latin typeface="Arial" panose="020B0604020202090204"/>
                <a:cs typeface="Arial" panose="020B0604020202090204"/>
              </a:rPr>
              <a:t>with OD measured at least once per day over 4 days. The data files</a:t>
            </a:r>
            <a:br>
              <a:rPr lang="en-US" altLang="zh-CN">
                <a:latin typeface="Arial" panose="020B0604020202090204"/>
                <a:cs typeface="Arial" panose="020B0604020202090204"/>
              </a:rPr>
            </a:br>
            <a:r>
              <a:rPr lang="en-US" altLang="zh-CN">
                <a:latin typeface="Arial" panose="020B0604020202090204"/>
                <a:cs typeface="Arial" panose="020B0604020202090204"/>
              </a:rPr>
              <a:t>are collected at four different temperatures:12 °C, 17°C, 22 °C, 27 °C.</a:t>
            </a:r>
            <a:br>
              <a:rPr lang="en-US" altLang="zh-CN">
                <a:latin typeface="Arial" panose="020B0604020202090204"/>
                <a:cs typeface="Arial" panose="020B0604020202090204"/>
              </a:rPr>
            </a:br>
            <a:r>
              <a:rPr lang="en-US" altLang="zh-CN">
                <a:latin typeface="Arial" panose="020B0604020202090204"/>
                <a:cs typeface="Arial" panose="020B0604020202090204"/>
              </a:rPr>
              <a:t>Each file contains ten sub-sheets corresponding to nine types of</a:t>
            </a:r>
            <a:br>
              <a:rPr lang="en-US" altLang="zh-CN">
                <a:latin typeface="Arial" panose="020B0604020202090204"/>
                <a:cs typeface="Arial" panose="020B0604020202090204"/>
              </a:rPr>
            </a:br>
            <a:r>
              <a:rPr lang="en-US" altLang="zh-CN">
                <a:latin typeface="Arial" panose="020B0604020202090204"/>
                <a:cs typeface="Arial" panose="020B0604020202090204"/>
              </a:rPr>
              <a:t>carbon sources, plus a reference with no carbon source.</a:t>
            </a:r>
            <a:endParaRPr lang="en-US" altLang="zh-CN"/>
          </a:p>
        </p:txBody>
      </p:sp>
      <p:sp>
        <p:nvSpPr>
          <p:cNvPr id="8" name="文本框 7"/>
          <p:cNvSpPr txBox="1"/>
          <p:nvPr/>
        </p:nvSpPr>
        <p:spPr>
          <a:xfrm>
            <a:off x="475891" y="6464061"/>
            <a:ext cx="119878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000" dirty="0">
                <a:latin typeface="Arial" panose="020B0604020202090204"/>
                <a:ea typeface="宋体"/>
                <a:cs typeface="Arial" panose="020B0604020202090204"/>
              </a:rPr>
              <a:t>Matti </a:t>
            </a:r>
            <a:r>
              <a:rPr lang="en-US" altLang="zh-CN" sz="1000" dirty="0" err="1">
                <a:latin typeface="Arial" panose="020B0604020202090204"/>
                <a:ea typeface="宋体"/>
                <a:cs typeface="Arial" panose="020B0604020202090204"/>
              </a:rPr>
              <a:t>Gralka</a:t>
            </a:r>
            <a:r>
              <a:rPr lang="en-US" altLang="zh-CN" sz="1000" dirty="0">
                <a:latin typeface="Arial" panose="020B0604020202090204"/>
                <a:ea typeface="宋体"/>
                <a:cs typeface="Arial" panose="020B0604020202090204"/>
              </a:rPr>
              <a:t>, Shaul Pollak, and Otto X Cordero. 2023. Genome content </a:t>
            </a:r>
            <a:r>
              <a:rPr lang="en-US" altLang="zh-CN" sz="1000" dirty="0" err="1">
                <a:latin typeface="Arial" panose="020B0604020202090204"/>
                <a:ea typeface="宋体"/>
                <a:cs typeface="Arial" panose="020B0604020202090204"/>
              </a:rPr>
              <a:t>predictsthe</a:t>
            </a:r>
            <a:r>
              <a:rPr lang="en-US" altLang="zh-CN" sz="1000" dirty="0">
                <a:latin typeface="Arial" panose="020B0604020202090204"/>
                <a:ea typeface="宋体"/>
                <a:cs typeface="Arial" panose="020B0604020202090204"/>
              </a:rPr>
              <a:t> carbon catabolic preferences of heterotrophic bacteria. Nature Microbiology 8, 10 (2023), 1799–1808.</a:t>
            </a:r>
            <a:endParaRPr lang="en-US" altLang="zh-CN" sz="1000" dirty="0">
              <a:ea typeface="宋体"/>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0673804" y="6245580"/>
            <a:ext cx="602615" cy="339090"/>
          </a:xfrm>
          <a:custGeom>
            <a:avLst/>
            <a:gdLst/>
            <a:ahLst/>
            <a:cxnLst/>
            <a:rect l="l" t="t" r="r" b="b"/>
            <a:pathLst>
              <a:path w="602615" h="339090">
                <a:moveTo>
                  <a:pt x="306298" y="0"/>
                </a:moveTo>
                <a:lnTo>
                  <a:pt x="256832" y="0"/>
                </a:lnTo>
                <a:lnTo>
                  <a:pt x="166458" y="255993"/>
                </a:lnTo>
                <a:lnTo>
                  <a:pt x="72288" y="0"/>
                </a:lnTo>
                <a:lnTo>
                  <a:pt x="0" y="0"/>
                </a:lnTo>
                <a:lnTo>
                  <a:pt x="120802" y="331063"/>
                </a:lnTo>
                <a:lnTo>
                  <a:pt x="188341" y="331063"/>
                </a:lnTo>
                <a:lnTo>
                  <a:pt x="306298" y="0"/>
                </a:lnTo>
                <a:close/>
              </a:path>
              <a:path w="602615" h="339090">
                <a:moveTo>
                  <a:pt x="602132" y="0"/>
                </a:moveTo>
                <a:lnTo>
                  <a:pt x="543153" y="0"/>
                </a:lnTo>
                <a:lnTo>
                  <a:pt x="543153" y="207873"/>
                </a:lnTo>
                <a:lnTo>
                  <a:pt x="542074" y="231152"/>
                </a:lnTo>
                <a:lnTo>
                  <a:pt x="526034" y="276225"/>
                </a:lnTo>
                <a:lnTo>
                  <a:pt x="480364" y="293535"/>
                </a:lnTo>
                <a:lnTo>
                  <a:pt x="466090" y="292455"/>
                </a:lnTo>
                <a:lnTo>
                  <a:pt x="423811" y="264655"/>
                </a:lnTo>
                <a:lnTo>
                  <a:pt x="413778" y="203060"/>
                </a:lnTo>
                <a:lnTo>
                  <a:pt x="413778" y="0"/>
                </a:lnTo>
                <a:lnTo>
                  <a:pt x="345300" y="0"/>
                </a:lnTo>
                <a:lnTo>
                  <a:pt x="345300" y="202107"/>
                </a:lnTo>
                <a:lnTo>
                  <a:pt x="346367" y="229019"/>
                </a:lnTo>
                <a:lnTo>
                  <a:pt x="354926" y="271259"/>
                </a:lnTo>
                <a:lnTo>
                  <a:pt x="382511" y="309422"/>
                </a:lnTo>
                <a:lnTo>
                  <a:pt x="424154" y="331863"/>
                </a:lnTo>
                <a:lnTo>
                  <a:pt x="478472" y="338772"/>
                </a:lnTo>
                <a:lnTo>
                  <a:pt x="498259" y="338023"/>
                </a:lnTo>
                <a:lnTo>
                  <a:pt x="546950" y="325310"/>
                </a:lnTo>
                <a:lnTo>
                  <a:pt x="579983" y="297561"/>
                </a:lnTo>
                <a:lnTo>
                  <a:pt x="598551" y="252755"/>
                </a:lnTo>
                <a:lnTo>
                  <a:pt x="602132" y="203060"/>
                </a:lnTo>
                <a:lnTo>
                  <a:pt x="602132" y="0"/>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1346377" y="6145479"/>
            <a:ext cx="403269" cy="431799"/>
          </a:xfrm>
          <a:prstGeom prst="rect">
            <a:avLst/>
          </a:prstGeom>
        </p:spPr>
      </p:pic>
      <p:sp>
        <p:nvSpPr>
          <p:cNvPr id="5" name="object 5"/>
          <p:cNvSpPr txBox="1">
            <a:spLocks noGrp="1"/>
          </p:cNvSpPr>
          <p:nvPr>
            <p:ph type="title"/>
          </p:nvPr>
        </p:nvSpPr>
        <p:spPr>
          <a:xfrm>
            <a:off x="9636759" y="271462"/>
            <a:ext cx="2402840" cy="514350"/>
          </a:xfrm>
          <a:prstGeom prst="rect">
            <a:avLst/>
          </a:prstGeom>
          <a:noFill/>
          <a:extLst>
            <a:ext uri="{909E8E84-426E-40DD-AFC4-6F175D3DCCD1}">
              <a14:hiddenFill xmlns:a14="http://schemas.microsoft.com/office/drawing/2010/main">
                <a:solidFill>
                  <a:srgbClr val="0077B3"/>
                </a:solidFill>
              </a14:hiddenFill>
            </a:ext>
          </a:extLst>
        </p:spPr>
        <p:txBody>
          <a:bodyPr vert="horz" wrap="square" lIns="0" tIns="130175" rIns="0" bIns="0" rtlCol="0">
            <a:spAutoFit/>
          </a:bodyPr>
          <a:lstStyle/>
          <a:p>
            <a:pPr marL="251460">
              <a:lnSpc>
                <a:spcPct val="100000"/>
              </a:lnSpc>
              <a:spcBef>
                <a:spcPts val="1025"/>
              </a:spcBef>
            </a:pPr>
            <a:r>
              <a:rPr lang="en-US" sz="2500" b="1">
                <a:latin typeface="PingFang SC Semibold" panose="020B0400000000000000" charset="-122"/>
                <a:ea typeface="PingFang SC Semibold" panose="020B0400000000000000" charset="-122"/>
                <a:cs typeface="PingFang SC" panose="020B0400000000000000" charset="-122"/>
              </a:rPr>
              <a:t>Modeling</a:t>
            </a:r>
            <a:endParaRPr lang="en-US" sz="2500" b="1">
              <a:latin typeface="PingFang SC Semibold" panose="020B0400000000000000" charset="-122"/>
              <a:ea typeface="PingFang SC Semibold" panose="020B0400000000000000" charset="-122"/>
              <a:cs typeface="PingFang SC" panose="020B0400000000000000" charset="-122"/>
            </a:endParaRPr>
          </a:p>
        </p:txBody>
      </p:sp>
      <p:sp>
        <p:nvSpPr>
          <p:cNvPr id="6" name="object 6"/>
          <p:cNvSpPr txBox="1"/>
          <p:nvPr/>
        </p:nvSpPr>
        <p:spPr>
          <a:xfrm>
            <a:off x="438150" y="6297726"/>
            <a:ext cx="159385"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7E7E7E"/>
                </a:solidFill>
                <a:latin typeface="PingFang SC" panose="020B0400000000000000" charset="-122"/>
                <a:cs typeface="PingFang SC" panose="020B0400000000000000" charset="-122"/>
              </a:rPr>
              <a:t>1</a:t>
            </a:r>
            <a:r>
              <a:rPr sz="1050" dirty="0">
                <a:solidFill>
                  <a:srgbClr val="7E7E7E"/>
                </a:solidFill>
                <a:latin typeface="PingFang SC" panose="020B0400000000000000" charset="-122"/>
                <a:cs typeface="PingFang SC" panose="020B0400000000000000" charset="-122"/>
              </a:rPr>
              <a:t>0</a:t>
            </a:r>
            <a:endParaRPr sz="1050">
              <a:latin typeface="PingFang SC" panose="020B0400000000000000" charset="-122"/>
              <a:cs typeface="PingFang SC" panose="020B0400000000000000" charset="-122"/>
            </a:endParaRPr>
          </a:p>
        </p:txBody>
      </p:sp>
      <p:sp>
        <p:nvSpPr>
          <p:cNvPr id="9" name="Text Box 8"/>
          <p:cNvSpPr txBox="1"/>
          <p:nvPr/>
        </p:nvSpPr>
        <p:spPr>
          <a:xfrm>
            <a:off x="762000" y="249555"/>
            <a:ext cx="6278880" cy="368300"/>
          </a:xfrm>
          <a:prstGeom prst="rect">
            <a:avLst/>
          </a:prstGeom>
          <a:noFill/>
        </p:spPr>
        <p:txBody>
          <a:bodyPr wrap="square" rtlCol="0">
            <a:spAutoFit/>
          </a:bodyPr>
          <a:lstStyle/>
          <a:p>
            <a:r>
              <a:rPr lang="en-US"/>
              <a:t>Poor Modeling Fitting of extracting activation energy </a:t>
            </a:r>
            <a:endParaRPr lang="en-US"/>
          </a:p>
        </p:txBody>
      </p:sp>
      <p:sp>
        <p:nvSpPr>
          <p:cNvPr id="10" name="Rectangles 9"/>
          <p:cNvSpPr/>
          <p:nvPr/>
        </p:nvSpPr>
        <p:spPr>
          <a:xfrm>
            <a:off x="3379470" y="3048000"/>
            <a:ext cx="2057400" cy="9906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2" name="Picture 11" descr="Ea_MB"/>
          <p:cNvPicPr>
            <a:picLocks noChangeAspect="1"/>
          </p:cNvPicPr>
          <p:nvPr/>
        </p:nvPicPr>
        <p:blipFill>
          <a:blip r:embed="rId2"/>
          <a:stretch>
            <a:fillRect/>
          </a:stretch>
        </p:blipFill>
        <p:spPr>
          <a:xfrm>
            <a:off x="609600" y="742950"/>
            <a:ext cx="5554345" cy="5510530"/>
          </a:xfrm>
          <a:prstGeom prst="rect">
            <a:avLst/>
          </a:prstGeom>
        </p:spPr>
      </p:pic>
      <p:pic>
        <p:nvPicPr>
          <p:cNvPr id="23" name="Picture 22" descr="QianJianTec1722106344361-removebg-preview"/>
          <p:cNvPicPr>
            <a:picLocks noChangeAspect="1"/>
          </p:cNvPicPr>
          <p:nvPr/>
        </p:nvPicPr>
        <p:blipFill>
          <a:blip r:embed="rId3"/>
          <a:stretch>
            <a:fillRect/>
          </a:stretch>
        </p:blipFill>
        <p:spPr>
          <a:xfrm>
            <a:off x="9296400" y="914400"/>
            <a:ext cx="2169160" cy="570230"/>
          </a:xfrm>
          <a:prstGeom prst="rect">
            <a:avLst/>
          </a:prstGeom>
        </p:spPr>
      </p:pic>
      <p:sp>
        <p:nvSpPr>
          <p:cNvPr id="16" name="Text Box 15"/>
          <p:cNvSpPr txBox="1"/>
          <p:nvPr/>
        </p:nvSpPr>
        <p:spPr>
          <a:xfrm>
            <a:off x="2240280" y="6429375"/>
            <a:ext cx="6096000" cy="337185"/>
          </a:xfrm>
          <a:prstGeom prst="rect">
            <a:avLst/>
          </a:prstGeom>
          <a:noFill/>
        </p:spPr>
        <p:txBody>
          <a:bodyPr wrap="square" rtlCol="0" anchor="t">
            <a:spAutoFit/>
          </a:bodyPr>
          <a:lstStyle/>
          <a:p>
            <a:r>
              <a:rPr lang="en-US" sz="1600"/>
              <a:t>ref: https://en.wikipedia.org/wiki/Arrhenius_equation</a:t>
            </a:r>
            <a:endParaRPr lang="en-US" sz="1600"/>
          </a:p>
        </p:txBody>
      </p:sp>
      <p:sp>
        <p:nvSpPr>
          <p:cNvPr id="17" name="Line Callout 1 16"/>
          <p:cNvSpPr/>
          <p:nvPr/>
        </p:nvSpPr>
        <p:spPr>
          <a:xfrm>
            <a:off x="6600825" y="2432685"/>
            <a:ext cx="4751705" cy="3048000"/>
          </a:xfrm>
          <a:prstGeom prst="borderCallout1">
            <a:avLst>
              <a:gd name="adj1" fmla="val 18750"/>
              <a:gd name="adj2" fmla="val -8333"/>
              <a:gd name="adj3" fmla="val -2270"/>
              <a:gd name="adj4" fmla="val -105158"/>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8" name="Picture 17" descr="Screenshot 2024-07-28 at 21.21.30"/>
          <p:cNvPicPr>
            <a:picLocks noChangeAspect="1"/>
          </p:cNvPicPr>
          <p:nvPr/>
        </p:nvPicPr>
        <p:blipFill>
          <a:blip r:embed="rId4"/>
          <a:srcRect l="3110" t="11251" r="490" b="1407"/>
          <a:stretch>
            <a:fillRect/>
          </a:stretch>
        </p:blipFill>
        <p:spPr>
          <a:xfrm>
            <a:off x="6629400" y="2590800"/>
            <a:ext cx="4723130" cy="2367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0673804" y="6245580"/>
            <a:ext cx="602615" cy="339090"/>
          </a:xfrm>
          <a:custGeom>
            <a:avLst/>
            <a:gdLst/>
            <a:ahLst/>
            <a:cxnLst/>
            <a:rect l="l" t="t" r="r" b="b"/>
            <a:pathLst>
              <a:path w="602615" h="339090">
                <a:moveTo>
                  <a:pt x="306298" y="0"/>
                </a:moveTo>
                <a:lnTo>
                  <a:pt x="256832" y="0"/>
                </a:lnTo>
                <a:lnTo>
                  <a:pt x="166458" y="255993"/>
                </a:lnTo>
                <a:lnTo>
                  <a:pt x="72288" y="0"/>
                </a:lnTo>
                <a:lnTo>
                  <a:pt x="0" y="0"/>
                </a:lnTo>
                <a:lnTo>
                  <a:pt x="120802" y="331063"/>
                </a:lnTo>
                <a:lnTo>
                  <a:pt x="188341" y="331063"/>
                </a:lnTo>
                <a:lnTo>
                  <a:pt x="306298" y="0"/>
                </a:lnTo>
                <a:close/>
              </a:path>
              <a:path w="602615" h="339090">
                <a:moveTo>
                  <a:pt x="602132" y="0"/>
                </a:moveTo>
                <a:lnTo>
                  <a:pt x="543153" y="0"/>
                </a:lnTo>
                <a:lnTo>
                  <a:pt x="543153" y="207873"/>
                </a:lnTo>
                <a:lnTo>
                  <a:pt x="542074" y="231152"/>
                </a:lnTo>
                <a:lnTo>
                  <a:pt x="526034" y="276225"/>
                </a:lnTo>
                <a:lnTo>
                  <a:pt x="480364" y="293535"/>
                </a:lnTo>
                <a:lnTo>
                  <a:pt x="466090" y="292455"/>
                </a:lnTo>
                <a:lnTo>
                  <a:pt x="423811" y="264655"/>
                </a:lnTo>
                <a:lnTo>
                  <a:pt x="413778" y="203060"/>
                </a:lnTo>
                <a:lnTo>
                  <a:pt x="413778" y="0"/>
                </a:lnTo>
                <a:lnTo>
                  <a:pt x="345300" y="0"/>
                </a:lnTo>
                <a:lnTo>
                  <a:pt x="345300" y="202107"/>
                </a:lnTo>
                <a:lnTo>
                  <a:pt x="346367" y="229019"/>
                </a:lnTo>
                <a:lnTo>
                  <a:pt x="354926" y="271259"/>
                </a:lnTo>
                <a:lnTo>
                  <a:pt x="382511" y="309422"/>
                </a:lnTo>
                <a:lnTo>
                  <a:pt x="424154" y="331863"/>
                </a:lnTo>
                <a:lnTo>
                  <a:pt x="478472" y="338772"/>
                </a:lnTo>
                <a:lnTo>
                  <a:pt x="498259" y="338023"/>
                </a:lnTo>
                <a:lnTo>
                  <a:pt x="546950" y="325310"/>
                </a:lnTo>
                <a:lnTo>
                  <a:pt x="579983" y="297561"/>
                </a:lnTo>
                <a:lnTo>
                  <a:pt x="598551" y="252755"/>
                </a:lnTo>
                <a:lnTo>
                  <a:pt x="602132" y="203060"/>
                </a:lnTo>
                <a:lnTo>
                  <a:pt x="602132" y="0"/>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1346377" y="6145479"/>
            <a:ext cx="403269" cy="431799"/>
          </a:xfrm>
          <a:prstGeom prst="rect">
            <a:avLst/>
          </a:prstGeom>
        </p:spPr>
      </p:pic>
      <p:sp>
        <p:nvSpPr>
          <p:cNvPr id="6" name="object 6"/>
          <p:cNvSpPr txBox="1"/>
          <p:nvPr/>
        </p:nvSpPr>
        <p:spPr>
          <a:xfrm>
            <a:off x="438150" y="6297726"/>
            <a:ext cx="99060"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7E7E7E"/>
                </a:solidFill>
                <a:latin typeface="PingFang SC" panose="020B0400000000000000" charset="-122"/>
                <a:cs typeface="PingFang SC" panose="020B0400000000000000" charset="-122"/>
              </a:rPr>
              <a:t>7</a:t>
            </a:r>
            <a:endParaRPr sz="1050">
              <a:latin typeface="PingFang SC" panose="020B0400000000000000" charset="-122"/>
              <a:cs typeface="PingFang SC" panose="020B0400000000000000" charset="-122"/>
            </a:endParaRPr>
          </a:p>
        </p:txBody>
      </p:sp>
      <p:sp>
        <p:nvSpPr>
          <p:cNvPr id="10" name="Text Box 9"/>
          <p:cNvSpPr txBox="1"/>
          <p:nvPr/>
        </p:nvSpPr>
        <p:spPr>
          <a:xfrm>
            <a:off x="915140" y="319596"/>
            <a:ext cx="2237876" cy="2411138"/>
          </a:xfrm>
          <a:prstGeom prst="rect">
            <a:avLst/>
          </a:prstGeom>
          <a:noFill/>
        </p:spPr>
        <p:txBody>
          <a:bodyPr wrap="square" rtlCol="0">
            <a:noAutofit/>
          </a:bodyPr>
          <a:lstStyle/>
          <a:p>
            <a:r>
              <a:rPr lang="en-US"/>
              <a:t>Look the general distribution From the Supplemented dara (Matti, 2023)</a:t>
            </a:r>
            <a:endParaRPr lang="en-US"/>
          </a:p>
        </p:txBody>
      </p:sp>
      <p:pic>
        <p:nvPicPr>
          <p:cNvPr id="15" name="Picture 14" descr="violin_temperature"/>
          <p:cNvPicPr>
            <a:picLocks noChangeAspect="1"/>
          </p:cNvPicPr>
          <p:nvPr/>
        </p:nvPicPr>
        <p:blipFill>
          <a:blip r:embed="rId2"/>
          <a:stretch>
            <a:fillRect/>
          </a:stretch>
        </p:blipFill>
        <p:spPr>
          <a:xfrm>
            <a:off x="312383" y="3619870"/>
            <a:ext cx="11570335" cy="2962084"/>
          </a:xfrm>
          <a:prstGeom prst="rect">
            <a:avLst/>
          </a:prstGeom>
        </p:spPr>
      </p:pic>
      <p:sp>
        <p:nvSpPr>
          <p:cNvPr id="5" name="Text Box 4"/>
          <p:cNvSpPr txBox="1"/>
          <p:nvPr/>
        </p:nvSpPr>
        <p:spPr>
          <a:xfrm>
            <a:off x="463118" y="6609314"/>
            <a:ext cx="10921747" cy="246221"/>
          </a:xfrm>
          <a:prstGeom prst="rect">
            <a:avLst/>
          </a:prstGeom>
          <a:noFill/>
        </p:spPr>
        <p:txBody>
          <a:bodyPr wrap="square" rtlCol="0">
            <a:spAutoFit/>
          </a:bodyPr>
          <a:lstStyle/>
          <a:p>
            <a:r>
              <a:rPr lang="en-US" sz="1000">
                <a:sym typeface="+mn-ea"/>
              </a:rPr>
              <a:t>Matti Gralka, Shaul Pollak, and Otto X Cordero. 2023. Genome content predicts the carbon catabolic preferences of heterotrophic bacteria. Nature Microbiology 8, 10 (2023), 1799–1808.</a:t>
            </a:r>
            <a:endParaRPr lang="en-US" sz="1000"/>
          </a:p>
        </p:txBody>
      </p:sp>
      <p:pic>
        <p:nvPicPr>
          <p:cNvPr id="2" name="图片 1" descr="图表&#10;&#10;已自动生成说明"/>
          <p:cNvPicPr>
            <a:picLocks noChangeAspect="1"/>
          </p:cNvPicPr>
          <p:nvPr/>
        </p:nvPicPr>
        <p:blipFill>
          <a:blip r:embed="rId3"/>
          <a:stretch>
            <a:fillRect/>
          </a:stretch>
        </p:blipFill>
        <p:spPr>
          <a:xfrm>
            <a:off x="3169066" y="199456"/>
            <a:ext cx="8876253" cy="34267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91730" y="402857"/>
            <a:ext cx="2120900" cy="1327150"/>
          </a:xfrm>
          <a:custGeom>
            <a:avLst/>
            <a:gdLst/>
            <a:ahLst/>
            <a:cxnLst/>
            <a:rect l="l" t="t" r="r" b="b"/>
            <a:pathLst>
              <a:path w="2120900" h="1327150">
                <a:moveTo>
                  <a:pt x="1592092" y="0"/>
                </a:moveTo>
                <a:lnTo>
                  <a:pt x="1635614" y="2198"/>
                </a:lnTo>
                <a:lnTo>
                  <a:pt x="1678170" y="8682"/>
                </a:lnTo>
                <a:lnTo>
                  <a:pt x="1719621" y="19278"/>
                </a:lnTo>
                <a:lnTo>
                  <a:pt x="1759829" y="33818"/>
                </a:lnTo>
                <a:lnTo>
                  <a:pt x="1798659" y="52130"/>
                </a:lnTo>
                <a:lnTo>
                  <a:pt x="1835974" y="74043"/>
                </a:lnTo>
                <a:lnTo>
                  <a:pt x="1871636" y="99387"/>
                </a:lnTo>
                <a:lnTo>
                  <a:pt x="1905511" y="127990"/>
                </a:lnTo>
                <a:lnTo>
                  <a:pt x="1937460" y="159683"/>
                </a:lnTo>
                <a:lnTo>
                  <a:pt x="1967347" y="194294"/>
                </a:lnTo>
                <a:lnTo>
                  <a:pt x="1995037" y="231653"/>
                </a:lnTo>
                <a:lnTo>
                  <a:pt x="2020391" y="271589"/>
                </a:lnTo>
                <a:lnTo>
                  <a:pt x="2043274" y="313932"/>
                </a:lnTo>
                <a:lnTo>
                  <a:pt x="2063549" y="358510"/>
                </a:lnTo>
                <a:lnTo>
                  <a:pt x="2081080" y="405153"/>
                </a:lnTo>
                <a:lnTo>
                  <a:pt x="2095729" y="453689"/>
                </a:lnTo>
                <a:lnTo>
                  <a:pt x="2107361" y="503950"/>
                </a:lnTo>
                <a:lnTo>
                  <a:pt x="2115839" y="555763"/>
                </a:lnTo>
                <a:lnTo>
                  <a:pt x="2120899" y="607660"/>
                </a:lnTo>
              </a:path>
              <a:path w="2120900" h="1327150">
                <a:moveTo>
                  <a:pt x="2120899" y="719068"/>
                </a:moveTo>
                <a:lnTo>
                  <a:pt x="2115839" y="770965"/>
                </a:lnTo>
                <a:lnTo>
                  <a:pt x="2107361" y="822778"/>
                </a:lnTo>
                <a:lnTo>
                  <a:pt x="2095729" y="873039"/>
                </a:lnTo>
                <a:lnTo>
                  <a:pt x="2081080" y="921576"/>
                </a:lnTo>
                <a:lnTo>
                  <a:pt x="2063549" y="968218"/>
                </a:lnTo>
                <a:lnTo>
                  <a:pt x="2043274" y="1012796"/>
                </a:lnTo>
                <a:lnTo>
                  <a:pt x="2020391" y="1055139"/>
                </a:lnTo>
                <a:lnTo>
                  <a:pt x="1995037" y="1095075"/>
                </a:lnTo>
                <a:lnTo>
                  <a:pt x="1967347" y="1132434"/>
                </a:lnTo>
                <a:lnTo>
                  <a:pt x="1937460" y="1167045"/>
                </a:lnTo>
                <a:lnTo>
                  <a:pt x="1905511" y="1198738"/>
                </a:lnTo>
                <a:lnTo>
                  <a:pt x="1871636" y="1227342"/>
                </a:lnTo>
                <a:lnTo>
                  <a:pt x="1835974" y="1252685"/>
                </a:lnTo>
                <a:lnTo>
                  <a:pt x="1798659" y="1274598"/>
                </a:lnTo>
                <a:lnTo>
                  <a:pt x="1759829" y="1292910"/>
                </a:lnTo>
                <a:lnTo>
                  <a:pt x="1719621" y="1307450"/>
                </a:lnTo>
                <a:lnTo>
                  <a:pt x="1678170" y="1318046"/>
                </a:lnTo>
                <a:lnTo>
                  <a:pt x="1635614" y="1324530"/>
                </a:lnTo>
                <a:lnTo>
                  <a:pt x="1592088" y="1326729"/>
                </a:lnTo>
                <a:lnTo>
                  <a:pt x="530696" y="1326729"/>
                </a:lnTo>
                <a:lnTo>
                  <a:pt x="487170" y="1324530"/>
                </a:lnTo>
                <a:lnTo>
                  <a:pt x="444614" y="1318046"/>
                </a:lnTo>
                <a:lnTo>
                  <a:pt x="403163" y="1307450"/>
                </a:lnTo>
                <a:lnTo>
                  <a:pt x="362955" y="1292910"/>
                </a:lnTo>
                <a:lnTo>
                  <a:pt x="324125" y="1274598"/>
                </a:lnTo>
                <a:lnTo>
                  <a:pt x="286810" y="1252685"/>
                </a:lnTo>
                <a:lnTo>
                  <a:pt x="251148" y="1227342"/>
                </a:lnTo>
                <a:lnTo>
                  <a:pt x="217273" y="1198738"/>
                </a:lnTo>
                <a:lnTo>
                  <a:pt x="185324" y="1167045"/>
                </a:lnTo>
                <a:lnTo>
                  <a:pt x="155437" y="1132434"/>
                </a:lnTo>
                <a:lnTo>
                  <a:pt x="127747" y="1095075"/>
                </a:lnTo>
                <a:lnTo>
                  <a:pt x="102393" y="1055139"/>
                </a:lnTo>
                <a:lnTo>
                  <a:pt x="79510" y="1012796"/>
                </a:lnTo>
                <a:lnTo>
                  <a:pt x="59235" y="968218"/>
                </a:lnTo>
                <a:lnTo>
                  <a:pt x="41704" y="921576"/>
                </a:lnTo>
                <a:lnTo>
                  <a:pt x="27055" y="873039"/>
                </a:lnTo>
                <a:lnTo>
                  <a:pt x="15423" y="822778"/>
                </a:lnTo>
                <a:lnTo>
                  <a:pt x="6945" y="770965"/>
                </a:lnTo>
                <a:lnTo>
                  <a:pt x="1759" y="717770"/>
                </a:lnTo>
                <a:lnTo>
                  <a:pt x="0" y="663367"/>
                </a:lnTo>
              </a:path>
              <a:path w="2120900" h="1327150">
                <a:moveTo>
                  <a:pt x="155439" y="194292"/>
                </a:moveTo>
                <a:lnTo>
                  <a:pt x="185324" y="159683"/>
                </a:lnTo>
                <a:lnTo>
                  <a:pt x="217273" y="127990"/>
                </a:lnTo>
                <a:lnTo>
                  <a:pt x="251148" y="99387"/>
                </a:lnTo>
                <a:lnTo>
                  <a:pt x="286810" y="74043"/>
                </a:lnTo>
                <a:lnTo>
                  <a:pt x="324125" y="52130"/>
                </a:lnTo>
                <a:lnTo>
                  <a:pt x="362955" y="33818"/>
                </a:lnTo>
                <a:lnTo>
                  <a:pt x="403163" y="19278"/>
                </a:lnTo>
                <a:lnTo>
                  <a:pt x="444614" y="8682"/>
                </a:lnTo>
                <a:lnTo>
                  <a:pt x="487170" y="2198"/>
                </a:lnTo>
                <a:lnTo>
                  <a:pt x="530692" y="0"/>
                </a:lnTo>
              </a:path>
            </a:pathLst>
          </a:custGeom>
          <a:ln w="76200">
            <a:solidFill>
              <a:srgbClr val="000000"/>
            </a:solidFill>
          </a:ln>
        </p:spPr>
        <p:txBody>
          <a:bodyPr wrap="square" lIns="0" tIns="0" rIns="0" bIns="0" rtlCol="0"/>
          <a:lstStyle/>
          <a:p/>
        </p:txBody>
      </p:sp>
      <p:sp>
        <p:nvSpPr>
          <p:cNvPr id="3" name="object 3"/>
          <p:cNvSpPr txBox="1">
            <a:spLocks noGrp="1"/>
          </p:cNvSpPr>
          <p:nvPr>
            <p:ph type="title"/>
          </p:nvPr>
        </p:nvSpPr>
        <p:spPr>
          <a:xfrm>
            <a:off x="7769046" y="403252"/>
            <a:ext cx="1697845" cy="1180262"/>
          </a:xfrm>
          <a:prstGeom prst="rect">
            <a:avLst/>
          </a:prstGeom>
        </p:spPr>
        <p:txBody>
          <a:bodyPr vert="horz" wrap="square" lIns="0" tIns="12700" rIns="0" bIns="0" rtlCol="0" anchor="t">
            <a:spAutoFit/>
          </a:bodyPr>
          <a:lstStyle/>
          <a:p>
            <a:pPr marL="12700" marR="5080" indent="340360">
              <a:lnSpc>
                <a:spcPct val="116000"/>
              </a:lnSpc>
              <a:spcBef>
                <a:spcPts val="100"/>
              </a:spcBef>
            </a:pPr>
            <a:r>
              <a:rPr sz="2200" b="1" spc="-30" dirty="0">
                <a:solidFill>
                  <a:srgbClr val="000000"/>
                </a:solidFill>
                <a:latin typeface="Times New Roman" panose="02020503050405090304"/>
                <a:cs typeface="Times New Roman" panose="02020503050405090304"/>
              </a:rPr>
              <a:t>Marine</a:t>
            </a:r>
            <a:r>
              <a:rPr lang="zh-CN" sz="2200" b="1" spc="-30" dirty="0">
                <a:solidFill>
                  <a:srgbClr val="000000"/>
                </a:solidFill>
                <a:latin typeface="Times New Roman" panose="02020503050405090304"/>
                <a:ea typeface="宋体"/>
                <a:cs typeface="Times New Roman" panose="02020503050405090304"/>
              </a:rPr>
              <a:t> </a:t>
            </a:r>
            <a:r>
              <a:rPr sz="2200" b="1" spc="-25" dirty="0">
                <a:solidFill>
                  <a:srgbClr val="000000"/>
                </a:solidFill>
                <a:latin typeface="Times New Roman" panose="02020503050405090304"/>
                <a:cs typeface="Times New Roman" panose="02020503050405090304"/>
              </a:rPr>
              <a:t> </a:t>
            </a:r>
            <a:r>
              <a:rPr sz="2200" b="1" spc="-125" dirty="0">
                <a:solidFill>
                  <a:srgbClr val="000000"/>
                </a:solidFill>
                <a:latin typeface="Times New Roman" panose="02020503050405090304"/>
                <a:cs typeface="Times New Roman" panose="02020503050405090304"/>
              </a:rPr>
              <a:t>h</a:t>
            </a:r>
            <a:r>
              <a:rPr sz="2200" b="1" spc="-15" dirty="0">
                <a:solidFill>
                  <a:srgbClr val="000000"/>
                </a:solidFill>
                <a:latin typeface="Times New Roman" panose="02020503050405090304"/>
                <a:cs typeface="Times New Roman" panose="02020503050405090304"/>
              </a:rPr>
              <a:t>e</a:t>
            </a:r>
            <a:r>
              <a:rPr sz="2200" b="1" dirty="0">
                <a:solidFill>
                  <a:srgbClr val="000000"/>
                </a:solidFill>
                <a:latin typeface="Times New Roman" panose="02020503050405090304"/>
                <a:cs typeface="Times New Roman" panose="02020503050405090304"/>
              </a:rPr>
              <a:t>t</a:t>
            </a:r>
            <a:r>
              <a:rPr sz="2200" b="1" spc="-15" dirty="0">
                <a:solidFill>
                  <a:srgbClr val="000000"/>
                </a:solidFill>
                <a:latin typeface="Times New Roman" panose="02020503050405090304"/>
                <a:cs typeface="Times New Roman" panose="02020503050405090304"/>
              </a:rPr>
              <a:t>e</a:t>
            </a:r>
            <a:r>
              <a:rPr sz="2200" b="1" spc="-130" dirty="0">
                <a:solidFill>
                  <a:srgbClr val="000000"/>
                </a:solidFill>
                <a:latin typeface="Times New Roman" panose="02020503050405090304"/>
                <a:cs typeface="Times New Roman" panose="02020503050405090304"/>
              </a:rPr>
              <a:t>r</a:t>
            </a:r>
            <a:r>
              <a:rPr sz="2200" b="1" dirty="0">
                <a:solidFill>
                  <a:srgbClr val="000000"/>
                </a:solidFill>
                <a:latin typeface="Times New Roman" panose="02020503050405090304"/>
                <a:cs typeface="Times New Roman" panose="02020503050405090304"/>
              </a:rPr>
              <a:t>ot</a:t>
            </a:r>
            <a:r>
              <a:rPr sz="2200" b="1" spc="-130" dirty="0">
                <a:solidFill>
                  <a:srgbClr val="000000"/>
                </a:solidFill>
                <a:latin typeface="Times New Roman" panose="02020503050405090304"/>
                <a:cs typeface="Times New Roman" panose="02020503050405090304"/>
              </a:rPr>
              <a:t>r</a:t>
            </a:r>
            <a:r>
              <a:rPr sz="2200" b="1" dirty="0">
                <a:solidFill>
                  <a:srgbClr val="000000"/>
                </a:solidFill>
                <a:latin typeface="Times New Roman" panose="02020503050405090304"/>
                <a:cs typeface="Times New Roman" panose="02020503050405090304"/>
              </a:rPr>
              <a:t>o</a:t>
            </a:r>
            <a:r>
              <a:rPr sz="2200" b="1" spc="-125" dirty="0">
                <a:solidFill>
                  <a:srgbClr val="000000"/>
                </a:solidFill>
                <a:latin typeface="Times New Roman" panose="02020503050405090304"/>
                <a:cs typeface="Times New Roman" panose="02020503050405090304"/>
              </a:rPr>
              <a:t>ph</a:t>
            </a:r>
            <a:r>
              <a:rPr sz="2200" b="1" spc="-15" dirty="0">
                <a:solidFill>
                  <a:srgbClr val="000000"/>
                </a:solidFill>
                <a:latin typeface="Times New Roman" panose="02020503050405090304"/>
                <a:cs typeface="Times New Roman" panose="02020503050405090304"/>
              </a:rPr>
              <a:t>i</a:t>
            </a:r>
            <a:r>
              <a:rPr sz="2200" b="1" spc="-10" dirty="0">
                <a:solidFill>
                  <a:srgbClr val="000000"/>
                </a:solidFill>
                <a:latin typeface="Times New Roman" panose="02020503050405090304"/>
                <a:cs typeface="Times New Roman" panose="02020503050405090304"/>
              </a:rPr>
              <a:t>c</a:t>
            </a:r>
            <a:r>
              <a:rPr lang="zh-CN" sz="2200" b="1" spc="-10" dirty="0">
                <a:solidFill>
                  <a:srgbClr val="000000"/>
                </a:solidFill>
                <a:latin typeface="Times New Roman" panose="02020503050405090304"/>
                <a:ea typeface="宋体"/>
                <a:cs typeface="Times New Roman" panose="02020503050405090304"/>
              </a:rPr>
              <a:t> </a:t>
            </a:r>
            <a:r>
              <a:rPr sz="2200" b="1" spc="-125" dirty="0" err="1">
                <a:solidFill>
                  <a:srgbClr val="000000"/>
                </a:solidFill>
                <a:latin typeface="Times New Roman" panose="02020503050405090304"/>
                <a:cs typeface="Times New Roman" panose="02020503050405090304"/>
              </a:rPr>
              <a:t>p</a:t>
            </a:r>
            <a:r>
              <a:rPr sz="2200" b="1" spc="-130" dirty="0" err="1">
                <a:solidFill>
                  <a:srgbClr val="000000"/>
                </a:solidFill>
                <a:latin typeface="Times New Roman" panose="02020503050405090304"/>
                <a:cs typeface="Times New Roman" panose="02020503050405090304"/>
              </a:rPr>
              <a:t>r</a:t>
            </a:r>
            <a:r>
              <a:rPr sz="2200" b="1" dirty="0" err="1">
                <a:solidFill>
                  <a:srgbClr val="000000"/>
                </a:solidFill>
                <a:latin typeface="Times New Roman" panose="02020503050405090304"/>
                <a:cs typeface="Times New Roman" panose="02020503050405090304"/>
              </a:rPr>
              <a:t>yo</a:t>
            </a:r>
            <a:r>
              <a:rPr sz="2200" b="1" spc="-10" dirty="0" err="1">
                <a:solidFill>
                  <a:srgbClr val="000000"/>
                </a:solidFill>
                <a:latin typeface="Times New Roman" panose="02020503050405090304"/>
                <a:cs typeface="Times New Roman" panose="02020503050405090304"/>
              </a:rPr>
              <a:t>k</a:t>
            </a:r>
            <a:r>
              <a:rPr sz="2200" b="1" dirty="0" err="1">
                <a:solidFill>
                  <a:srgbClr val="000000"/>
                </a:solidFill>
                <a:latin typeface="Times New Roman" panose="02020503050405090304"/>
                <a:cs typeface="Times New Roman" panose="02020503050405090304"/>
              </a:rPr>
              <a:t>a</a:t>
            </a:r>
            <a:r>
              <a:rPr sz="2200" b="1" spc="-130" dirty="0" err="1">
                <a:solidFill>
                  <a:srgbClr val="000000"/>
                </a:solidFill>
                <a:latin typeface="Times New Roman" panose="02020503050405090304"/>
                <a:cs typeface="Times New Roman" panose="02020503050405090304"/>
              </a:rPr>
              <a:t>r</a:t>
            </a:r>
            <a:r>
              <a:rPr sz="2200" b="1" dirty="0" err="1">
                <a:solidFill>
                  <a:srgbClr val="000000"/>
                </a:solidFill>
                <a:latin typeface="Times New Roman" panose="02020503050405090304"/>
                <a:cs typeface="Times New Roman" panose="02020503050405090304"/>
              </a:rPr>
              <a:t>yot</a:t>
            </a:r>
            <a:r>
              <a:rPr sz="2200" b="1" spc="-15" dirty="0" err="1">
                <a:solidFill>
                  <a:srgbClr val="000000"/>
                </a:solidFill>
                <a:latin typeface="Times New Roman" panose="02020503050405090304"/>
                <a:cs typeface="Times New Roman" panose="02020503050405090304"/>
              </a:rPr>
              <a:t>e</a:t>
            </a:r>
            <a:r>
              <a:rPr sz="2200" b="1" spc="-10" dirty="0" err="1">
                <a:solidFill>
                  <a:srgbClr val="000000"/>
                </a:solidFill>
                <a:latin typeface="Times New Roman" panose="02020503050405090304"/>
                <a:cs typeface="Times New Roman" panose="02020503050405090304"/>
              </a:rPr>
              <a:t>s</a:t>
            </a:r>
            <a:endParaRPr sz="2200" dirty="0" err="1">
              <a:latin typeface="Times New Roman" panose="02020503050405090304"/>
              <a:cs typeface="Times New Roman" panose="02020503050405090304"/>
            </a:endParaRPr>
          </a:p>
        </p:txBody>
      </p:sp>
      <p:sp>
        <p:nvSpPr>
          <p:cNvPr id="4" name="object 4"/>
          <p:cNvSpPr/>
          <p:nvPr/>
        </p:nvSpPr>
        <p:spPr>
          <a:xfrm>
            <a:off x="8471535" y="1821180"/>
            <a:ext cx="283210" cy="606425"/>
          </a:xfrm>
          <a:custGeom>
            <a:avLst/>
            <a:gdLst/>
            <a:ahLst/>
            <a:cxnLst/>
            <a:rect l="l" t="t" r="r" b="b"/>
            <a:pathLst>
              <a:path w="188595" h="266700">
                <a:moveTo>
                  <a:pt x="121581" y="133190"/>
                </a:moveTo>
                <a:lnTo>
                  <a:pt x="66594" y="133190"/>
                </a:lnTo>
                <a:lnTo>
                  <a:pt x="66594" y="0"/>
                </a:lnTo>
                <a:lnTo>
                  <a:pt x="121581" y="0"/>
                </a:lnTo>
                <a:lnTo>
                  <a:pt x="121581" y="133190"/>
                </a:lnTo>
                <a:close/>
              </a:path>
              <a:path w="188595" h="266700">
                <a:moveTo>
                  <a:pt x="94291" y="266093"/>
                </a:moveTo>
                <a:lnTo>
                  <a:pt x="93885" y="266093"/>
                </a:lnTo>
                <a:lnTo>
                  <a:pt x="0" y="133190"/>
                </a:lnTo>
                <a:lnTo>
                  <a:pt x="188176" y="133190"/>
                </a:lnTo>
                <a:lnTo>
                  <a:pt x="94291" y="266093"/>
                </a:lnTo>
                <a:close/>
              </a:path>
            </a:pathLst>
          </a:custGeom>
          <a:solidFill>
            <a:srgbClr val="A6A6A6"/>
          </a:solidFill>
        </p:spPr>
        <p:txBody>
          <a:bodyPr wrap="square" lIns="0" tIns="0" rIns="0" bIns="0" rtlCol="0"/>
          <a:lstStyle/>
          <a:p/>
        </p:txBody>
      </p:sp>
      <p:sp>
        <p:nvSpPr>
          <p:cNvPr id="5" name="object 5"/>
          <p:cNvSpPr/>
          <p:nvPr/>
        </p:nvSpPr>
        <p:spPr>
          <a:xfrm>
            <a:off x="7691842" y="2822948"/>
            <a:ext cx="1719580" cy="161290"/>
          </a:xfrm>
          <a:custGeom>
            <a:avLst/>
            <a:gdLst/>
            <a:ahLst/>
            <a:cxnLst/>
            <a:rect l="l" t="t" r="r" b="b"/>
            <a:pathLst>
              <a:path w="1719579" h="161289">
                <a:moveTo>
                  <a:pt x="1719549" y="60133"/>
                </a:moveTo>
                <a:lnTo>
                  <a:pt x="1682461" y="84781"/>
                </a:lnTo>
              </a:path>
              <a:path w="1719579" h="161289">
                <a:moveTo>
                  <a:pt x="1681244" y="85591"/>
                </a:moveTo>
                <a:lnTo>
                  <a:pt x="1640528" y="107700"/>
                </a:lnTo>
                <a:lnTo>
                  <a:pt x="1597618" y="126253"/>
                </a:lnTo>
                <a:lnTo>
                  <a:pt x="1552729" y="141043"/>
                </a:lnTo>
                <a:lnTo>
                  <a:pt x="1506077" y="151864"/>
                </a:lnTo>
                <a:lnTo>
                  <a:pt x="1457878" y="158508"/>
                </a:lnTo>
                <a:lnTo>
                  <a:pt x="1408346" y="160769"/>
                </a:lnTo>
                <a:lnTo>
                  <a:pt x="379724" y="160769"/>
                </a:lnTo>
                <a:lnTo>
                  <a:pt x="330192" y="158508"/>
                </a:lnTo>
                <a:lnTo>
                  <a:pt x="281993" y="151864"/>
                </a:lnTo>
                <a:lnTo>
                  <a:pt x="235341" y="141043"/>
                </a:lnTo>
                <a:lnTo>
                  <a:pt x="190452" y="126253"/>
                </a:lnTo>
                <a:lnTo>
                  <a:pt x="147542" y="107700"/>
                </a:lnTo>
                <a:lnTo>
                  <a:pt x="106826" y="85591"/>
                </a:lnTo>
                <a:lnTo>
                  <a:pt x="68520" y="60133"/>
                </a:lnTo>
                <a:lnTo>
                  <a:pt x="32839" y="31534"/>
                </a:lnTo>
                <a:lnTo>
                  <a:pt x="0" y="0"/>
                </a:lnTo>
              </a:path>
            </a:pathLst>
          </a:custGeom>
          <a:ln w="76200">
            <a:solidFill>
              <a:srgbClr val="000000"/>
            </a:solidFill>
          </a:ln>
        </p:spPr>
        <p:txBody>
          <a:bodyPr wrap="square" lIns="0" tIns="0" rIns="0" bIns="0" rtlCol="0"/>
          <a:lstStyle/>
          <a:p/>
        </p:txBody>
      </p:sp>
      <p:sp>
        <p:nvSpPr>
          <p:cNvPr id="6" name="object 6"/>
          <p:cNvSpPr txBox="1"/>
          <p:nvPr/>
        </p:nvSpPr>
        <p:spPr>
          <a:xfrm>
            <a:off x="7270750" y="2358390"/>
            <a:ext cx="3571240" cy="404495"/>
          </a:xfrm>
          <a:prstGeom prst="rect">
            <a:avLst/>
          </a:prstGeom>
        </p:spPr>
        <p:txBody>
          <a:bodyPr vert="horz" wrap="square" lIns="0" tIns="12700" rIns="0" bIns="0" rtlCol="0">
            <a:spAutoFit/>
          </a:bodyPr>
          <a:lstStyle/>
          <a:p>
            <a:pPr marL="176530" marR="5080" indent="-164465">
              <a:lnSpc>
                <a:spcPct val="116000"/>
              </a:lnSpc>
              <a:spcBef>
                <a:spcPts val="100"/>
              </a:spcBef>
            </a:pPr>
            <a:r>
              <a:rPr sz="2200" b="1" spc="-105" dirty="0">
                <a:latin typeface="Times New Roman" panose="02020503050405090304"/>
                <a:cs typeface="Times New Roman" panose="02020503050405090304"/>
                <a:sym typeface="+mn-ea"/>
              </a:rPr>
              <a:t>Environmental </a:t>
            </a:r>
            <a:r>
              <a:rPr sz="2200" b="1" spc="-100" dirty="0">
                <a:latin typeface="Times New Roman" panose="02020503050405090304"/>
                <a:cs typeface="Times New Roman" panose="02020503050405090304"/>
                <a:sym typeface="+mn-ea"/>
              </a:rPr>
              <a:t> </a:t>
            </a:r>
            <a:r>
              <a:rPr sz="2200" b="1" spc="-75" dirty="0">
                <a:latin typeface="Times New Roman" panose="02020503050405090304"/>
                <a:cs typeface="Times New Roman" panose="02020503050405090304"/>
                <a:sym typeface="+mn-ea"/>
              </a:rPr>
              <a:t>conditions</a:t>
            </a:r>
            <a:endParaRPr lang="en-US" sz="2200" b="1">
              <a:latin typeface="Times New Roman Bold" panose="02020503050405090304" charset="0"/>
              <a:cs typeface="Times New Roman Bold" panose="02020503050405090304" charset="0"/>
            </a:endParaRPr>
          </a:p>
        </p:txBody>
      </p:sp>
      <p:sp>
        <p:nvSpPr>
          <p:cNvPr id="7" name="object 7"/>
          <p:cNvSpPr/>
          <p:nvPr/>
        </p:nvSpPr>
        <p:spPr>
          <a:xfrm>
            <a:off x="5106156" y="3614060"/>
            <a:ext cx="1592580" cy="934719"/>
          </a:xfrm>
          <a:custGeom>
            <a:avLst/>
            <a:gdLst/>
            <a:ahLst/>
            <a:cxnLst/>
            <a:rect l="l" t="t" r="r" b="b"/>
            <a:pathLst>
              <a:path w="1592579" h="934720">
                <a:moveTo>
                  <a:pt x="1542933" y="0"/>
                </a:moveTo>
                <a:lnTo>
                  <a:pt x="1592464" y="2260"/>
                </a:lnTo>
              </a:path>
              <a:path w="1592579" h="934720">
                <a:moveTo>
                  <a:pt x="282129" y="934653"/>
                </a:moveTo>
                <a:lnTo>
                  <a:pt x="241413" y="912544"/>
                </a:lnTo>
                <a:lnTo>
                  <a:pt x="203107" y="887086"/>
                </a:lnTo>
                <a:lnTo>
                  <a:pt x="167426" y="858487"/>
                </a:lnTo>
                <a:lnTo>
                  <a:pt x="134586" y="826952"/>
                </a:lnTo>
                <a:lnTo>
                  <a:pt x="104803" y="792690"/>
                </a:lnTo>
                <a:lnTo>
                  <a:pt x="78291" y="755907"/>
                </a:lnTo>
                <a:lnTo>
                  <a:pt x="55267" y="716811"/>
                </a:lnTo>
                <a:lnTo>
                  <a:pt x="35945" y="675607"/>
                </a:lnTo>
                <a:lnTo>
                  <a:pt x="20542" y="632503"/>
                </a:lnTo>
                <a:lnTo>
                  <a:pt x="9273" y="587706"/>
                </a:lnTo>
                <a:lnTo>
                  <a:pt x="2354" y="541423"/>
                </a:lnTo>
                <a:lnTo>
                  <a:pt x="0" y="493861"/>
                </a:lnTo>
                <a:lnTo>
                  <a:pt x="2354" y="446299"/>
                </a:lnTo>
                <a:lnTo>
                  <a:pt x="9273" y="400016"/>
                </a:lnTo>
                <a:lnTo>
                  <a:pt x="20542" y="355219"/>
                </a:lnTo>
                <a:lnTo>
                  <a:pt x="35945" y="312115"/>
                </a:lnTo>
                <a:lnTo>
                  <a:pt x="55267" y="270911"/>
                </a:lnTo>
                <a:lnTo>
                  <a:pt x="78291" y="231814"/>
                </a:lnTo>
                <a:lnTo>
                  <a:pt x="104803" y="195031"/>
                </a:lnTo>
                <a:lnTo>
                  <a:pt x="134586" y="160769"/>
                </a:lnTo>
                <a:lnTo>
                  <a:pt x="167426" y="129235"/>
                </a:lnTo>
                <a:lnTo>
                  <a:pt x="203107" y="100636"/>
                </a:lnTo>
                <a:lnTo>
                  <a:pt x="241413" y="75178"/>
                </a:lnTo>
                <a:lnTo>
                  <a:pt x="282129" y="53069"/>
                </a:lnTo>
                <a:lnTo>
                  <a:pt x="325039" y="34516"/>
                </a:lnTo>
                <a:lnTo>
                  <a:pt x="369928" y="19725"/>
                </a:lnTo>
                <a:lnTo>
                  <a:pt x="416580" y="8905"/>
                </a:lnTo>
                <a:lnTo>
                  <a:pt x="464779" y="2260"/>
                </a:lnTo>
                <a:lnTo>
                  <a:pt x="514311" y="0"/>
                </a:lnTo>
                <a:lnTo>
                  <a:pt x="1542933" y="0"/>
                </a:lnTo>
              </a:path>
            </a:pathLst>
          </a:custGeom>
          <a:ln w="76200">
            <a:solidFill>
              <a:srgbClr val="000000"/>
            </a:solidFill>
          </a:ln>
        </p:spPr>
        <p:txBody>
          <a:bodyPr wrap="square" lIns="0" tIns="0" rIns="0" bIns="0" rtlCol="0"/>
          <a:lstStyle/>
          <a:p/>
        </p:txBody>
      </p:sp>
      <p:grpSp>
        <p:nvGrpSpPr>
          <p:cNvPr id="9" name="object 9"/>
          <p:cNvGrpSpPr/>
          <p:nvPr/>
        </p:nvGrpSpPr>
        <p:grpSpPr>
          <a:xfrm>
            <a:off x="6792025" y="2790946"/>
            <a:ext cx="5043805" cy="1774189"/>
            <a:chOff x="6531675" y="2562346"/>
            <a:chExt cx="5043805" cy="1774189"/>
          </a:xfrm>
        </p:grpSpPr>
        <p:sp>
          <p:nvSpPr>
            <p:cNvPr id="10" name="object 10"/>
            <p:cNvSpPr/>
            <p:nvPr/>
          </p:nvSpPr>
          <p:spPr>
            <a:xfrm>
              <a:off x="6531674" y="2562351"/>
              <a:ext cx="3808095" cy="871855"/>
            </a:xfrm>
            <a:custGeom>
              <a:avLst/>
              <a:gdLst/>
              <a:ahLst/>
              <a:cxnLst/>
              <a:rect l="l" t="t" r="r" b="b"/>
              <a:pathLst>
                <a:path w="3808095" h="871854">
                  <a:moveTo>
                    <a:pt x="378167" y="861225"/>
                  </a:moveTo>
                  <a:lnTo>
                    <a:pt x="288328" y="739444"/>
                  </a:lnTo>
                  <a:lnTo>
                    <a:pt x="108686" y="495909"/>
                  </a:lnTo>
                  <a:lnTo>
                    <a:pt x="0" y="857770"/>
                  </a:lnTo>
                  <a:lnTo>
                    <a:pt x="342" y="858253"/>
                  </a:lnTo>
                  <a:lnTo>
                    <a:pt x="378167" y="861225"/>
                  </a:lnTo>
                  <a:close/>
                </a:path>
                <a:path w="3808095" h="871854">
                  <a:moveTo>
                    <a:pt x="1071105" y="162001"/>
                  </a:moveTo>
                  <a:lnTo>
                    <a:pt x="981303" y="40259"/>
                  </a:lnTo>
                  <a:lnTo>
                    <a:pt x="198526" y="617689"/>
                  </a:lnTo>
                  <a:lnTo>
                    <a:pt x="288328" y="739444"/>
                  </a:lnTo>
                  <a:lnTo>
                    <a:pt x="453377" y="617689"/>
                  </a:lnTo>
                  <a:lnTo>
                    <a:pt x="1071105" y="162001"/>
                  </a:lnTo>
                  <a:close/>
                </a:path>
                <a:path w="3808095" h="871854">
                  <a:moveTo>
                    <a:pt x="2030336" y="520433"/>
                  </a:moveTo>
                  <a:lnTo>
                    <a:pt x="1878990" y="520433"/>
                  </a:lnTo>
                  <a:lnTo>
                    <a:pt x="1878990" y="192849"/>
                  </a:lnTo>
                  <a:lnTo>
                    <a:pt x="1768462" y="192849"/>
                  </a:lnTo>
                  <a:lnTo>
                    <a:pt x="1768462" y="520433"/>
                  </a:lnTo>
                  <a:lnTo>
                    <a:pt x="1617129" y="520433"/>
                  </a:lnTo>
                  <a:lnTo>
                    <a:pt x="1823199" y="822350"/>
                  </a:lnTo>
                  <a:lnTo>
                    <a:pt x="1824253" y="822350"/>
                  </a:lnTo>
                  <a:lnTo>
                    <a:pt x="2030336" y="520433"/>
                  </a:lnTo>
                  <a:close/>
                </a:path>
                <a:path w="3808095" h="871854">
                  <a:moveTo>
                    <a:pt x="3808057" y="861250"/>
                  </a:moveTo>
                  <a:lnTo>
                    <a:pt x="3724821" y="638987"/>
                  </a:lnTo>
                  <a:lnTo>
                    <a:pt x="3677805" y="513448"/>
                  </a:lnTo>
                  <a:lnTo>
                    <a:pt x="3593287" y="638987"/>
                  </a:lnTo>
                  <a:lnTo>
                    <a:pt x="2644317" y="0"/>
                  </a:lnTo>
                  <a:lnTo>
                    <a:pt x="2572054" y="107315"/>
                  </a:lnTo>
                  <a:lnTo>
                    <a:pt x="3521024" y="746290"/>
                  </a:lnTo>
                  <a:lnTo>
                    <a:pt x="3436493" y="871829"/>
                  </a:lnTo>
                  <a:lnTo>
                    <a:pt x="3807739" y="861707"/>
                  </a:lnTo>
                  <a:lnTo>
                    <a:pt x="3808057" y="861250"/>
                  </a:lnTo>
                  <a:close/>
                </a:path>
              </a:pathLst>
            </a:custGeom>
            <a:solidFill>
              <a:srgbClr val="A6A6A6"/>
            </a:solidFill>
          </p:spPr>
          <p:txBody>
            <a:bodyPr wrap="square" lIns="0" tIns="0" rIns="0" bIns="0" rtlCol="0"/>
            <a:lstStyle/>
            <a:p/>
          </p:txBody>
        </p:sp>
        <p:sp>
          <p:nvSpPr>
            <p:cNvPr id="11" name="object 11"/>
            <p:cNvSpPr/>
            <p:nvPr/>
          </p:nvSpPr>
          <p:spPr>
            <a:xfrm>
              <a:off x="7666834" y="3439454"/>
              <a:ext cx="1271270" cy="20320"/>
            </a:xfrm>
            <a:custGeom>
              <a:avLst/>
              <a:gdLst/>
              <a:ahLst/>
              <a:cxnLst/>
              <a:rect l="l" t="t" r="r" b="b"/>
              <a:pathLst>
                <a:path w="1271270" h="20320">
                  <a:moveTo>
                    <a:pt x="1173005" y="0"/>
                  </a:moveTo>
                  <a:lnTo>
                    <a:pt x="1222536" y="2260"/>
                  </a:lnTo>
                </a:path>
                <a:path w="1271270" h="20320">
                  <a:moveTo>
                    <a:pt x="1270043" y="8809"/>
                  </a:moveTo>
                  <a:lnTo>
                    <a:pt x="1270735" y="8905"/>
                  </a:lnTo>
                </a:path>
                <a:path w="1271270" h="20320">
                  <a:moveTo>
                    <a:pt x="0" y="19725"/>
                  </a:moveTo>
                  <a:lnTo>
                    <a:pt x="29654" y="12847"/>
                  </a:lnTo>
                </a:path>
                <a:path w="1271270" h="20320">
                  <a:moveTo>
                    <a:pt x="46651" y="8905"/>
                  </a:moveTo>
                  <a:lnTo>
                    <a:pt x="94851" y="2260"/>
                  </a:lnTo>
                  <a:lnTo>
                    <a:pt x="144382" y="0"/>
                  </a:lnTo>
                  <a:lnTo>
                    <a:pt x="1173005" y="0"/>
                  </a:lnTo>
                </a:path>
              </a:pathLst>
            </a:custGeom>
            <a:ln w="76200">
              <a:solidFill>
                <a:srgbClr val="000000"/>
              </a:solidFill>
            </a:ln>
          </p:spPr>
          <p:txBody>
            <a:bodyPr wrap="square" lIns="0" tIns="0" rIns="0" bIns="0" rtlCol="0"/>
            <a:lstStyle/>
            <a:p/>
          </p:txBody>
        </p:sp>
        <p:sp>
          <p:nvSpPr>
            <p:cNvPr id="12" name="object 12"/>
            <p:cNvSpPr/>
            <p:nvPr/>
          </p:nvSpPr>
          <p:spPr>
            <a:xfrm>
              <a:off x="9860957" y="3439454"/>
              <a:ext cx="1676400" cy="858519"/>
            </a:xfrm>
            <a:custGeom>
              <a:avLst/>
              <a:gdLst/>
              <a:ahLst/>
              <a:cxnLst/>
              <a:rect l="l" t="t" r="r" b="b"/>
              <a:pathLst>
                <a:path w="1676400" h="858520">
                  <a:moveTo>
                    <a:pt x="1542933" y="0"/>
                  </a:moveTo>
                  <a:lnTo>
                    <a:pt x="1592465" y="2260"/>
                  </a:lnTo>
                  <a:lnTo>
                    <a:pt x="1640664" y="8905"/>
                  </a:lnTo>
                  <a:lnTo>
                    <a:pt x="1675969" y="17093"/>
                  </a:lnTo>
                </a:path>
                <a:path w="1676400" h="858520">
                  <a:moveTo>
                    <a:pt x="167426" y="858486"/>
                  </a:moveTo>
                  <a:lnTo>
                    <a:pt x="134586" y="826952"/>
                  </a:lnTo>
                  <a:lnTo>
                    <a:pt x="104803" y="792690"/>
                  </a:lnTo>
                  <a:lnTo>
                    <a:pt x="78291" y="755907"/>
                  </a:lnTo>
                  <a:lnTo>
                    <a:pt x="55267" y="716811"/>
                  </a:lnTo>
                  <a:lnTo>
                    <a:pt x="35945" y="675607"/>
                  </a:lnTo>
                  <a:lnTo>
                    <a:pt x="20542" y="632503"/>
                  </a:lnTo>
                  <a:lnTo>
                    <a:pt x="9273" y="587706"/>
                  </a:lnTo>
                  <a:lnTo>
                    <a:pt x="2354" y="541423"/>
                  </a:lnTo>
                  <a:lnTo>
                    <a:pt x="0" y="493861"/>
                  </a:lnTo>
                  <a:lnTo>
                    <a:pt x="2354" y="446299"/>
                  </a:lnTo>
                  <a:lnTo>
                    <a:pt x="9273" y="400016"/>
                  </a:lnTo>
                  <a:lnTo>
                    <a:pt x="20542" y="355219"/>
                  </a:lnTo>
                  <a:lnTo>
                    <a:pt x="35945" y="312115"/>
                  </a:lnTo>
                  <a:lnTo>
                    <a:pt x="55267" y="270911"/>
                  </a:lnTo>
                  <a:lnTo>
                    <a:pt x="78291" y="231814"/>
                  </a:lnTo>
                  <a:lnTo>
                    <a:pt x="104803" y="195031"/>
                  </a:lnTo>
                  <a:lnTo>
                    <a:pt x="134586" y="160769"/>
                  </a:lnTo>
                  <a:lnTo>
                    <a:pt x="167426" y="129235"/>
                  </a:lnTo>
                  <a:lnTo>
                    <a:pt x="203107" y="100636"/>
                  </a:lnTo>
                  <a:lnTo>
                    <a:pt x="241413" y="75178"/>
                  </a:lnTo>
                  <a:lnTo>
                    <a:pt x="282129" y="53069"/>
                  </a:lnTo>
                  <a:lnTo>
                    <a:pt x="325039" y="34516"/>
                  </a:lnTo>
                  <a:lnTo>
                    <a:pt x="369928" y="19725"/>
                  </a:lnTo>
                  <a:lnTo>
                    <a:pt x="416580" y="8905"/>
                  </a:lnTo>
                  <a:lnTo>
                    <a:pt x="464779" y="2260"/>
                  </a:lnTo>
                  <a:lnTo>
                    <a:pt x="514311" y="0"/>
                  </a:lnTo>
                  <a:lnTo>
                    <a:pt x="1542933" y="0"/>
                  </a:lnTo>
                </a:path>
              </a:pathLst>
            </a:custGeom>
            <a:ln w="76200">
              <a:solidFill>
                <a:srgbClr val="000000"/>
              </a:solidFill>
            </a:ln>
          </p:spPr>
          <p:txBody>
            <a:bodyPr wrap="square" lIns="0" tIns="0" rIns="0" bIns="0" rtlCol="0"/>
            <a:lstStyle/>
            <a:p/>
          </p:txBody>
        </p:sp>
      </p:grpSp>
      <p:sp>
        <p:nvSpPr>
          <p:cNvPr id="13" name="object 13"/>
          <p:cNvSpPr txBox="1"/>
          <p:nvPr/>
        </p:nvSpPr>
        <p:spPr>
          <a:xfrm>
            <a:off x="5480231" y="3868060"/>
            <a:ext cx="1309370" cy="351155"/>
          </a:xfrm>
          <a:prstGeom prst="rect">
            <a:avLst/>
          </a:prstGeom>
        </p:spPr>
        <p:txBody>
          <a:bodyPr vert="horz" wrap="square" lIns="0" tIns="12700" rIns="0" bIns="0" rtlCol="0">
            <a:spAutoFit/>
          </a:bodyPr>
          <a:lstStyle/>
          <a:p>
            <a:pPr marL="12700">
              <a:lnSpc>
                <a:spcPct val="100000"/>
              </a:lnSpc>
              <a:spcBef>
                <a:spcPts val="100"/>
              </a:spcBef>
            </a:pPr>
            <a:r>
              <a:rPr lang="en-US" sz="2200" b="1">
                <a:latin typeface="Times New Roman Bold" panose="02020503050405090304" charset="0"/>
                <a:cs typeface="Times New Roman Bold" panose="02020503050405090304" charset="0"/>
              </a:rPr>
              <a:t>Cell cize</a:t>
            </a:r>
            <a:endParaRPr lang="en-US" sz="2200" b="1">
              <a:latin typeface="Times New Roman Bold" panose="02020503050405090304" charset="0"/>
              <a:cs typeface="Times New Roman Bold" panose="02020503050405090304" charset="0"/>
            </a:endParaRPr>
          </a:p>
        </p:txBody>
      </p:sp>
      <p:sp>
        <p:nvSpPr>
          <p:cNvPr id="14" name="object 14"/>
          <p:cNvSpPr txBox="1"/>
          <p:nvPr/>
        </p:nvSpPr>
        <p:spPr>
          <a:xfrm>
            <a:off x="7706360" y="3922395"/>
            <a:ext cx="1953895" cy="351155"/>
          </a:xfrm>
          <a:prstGeom prst="rect">
            <a:avLst/>
          </a:prstGeom>
        </p:spPr>
        <p:txBody>
          <a:bodyPr vert="horz" wrap="square" lIns="0" tIns="12700" rIns="0" bIns="0" rtlCol="0">
            <a:spAutoFit/>
          </a:bodyPr>
          <a:lstStyle/>
          <a:p>
            <a:pPr marL="12700">
              <a:lnSpc>
                <a:spcPct val="100000"/>
              </a:lnSpc>
              <a:spcBef>
                <a:spcPts val="100"/>
              </a:spcBef>
            </a:pPr>
            <a:r>
              <a:rPr lang="en-US" sz="2200" b="1">
                <a:latin typeface="Times New Roman Bold" panose="02020503050405090304" charset="0"/>
                <a:cs typeface="Times New Roman Bold" panose="02020503050405090304" charset="0"/>
              </a:rPr>
              <a:t>Growth rates</a:t>
            </a:r>
            <a:endParaRPr lang="en-US" sz="2200" b="1">
              <a:latin typeface="Times New Roman Bold" panose="02020503050405090304" charset="0"/>
              <a:cs typeface="Times New Roman Bold" panose="02020503050405090304" charset="0"/>
            </a:endParaRPr>
          </a:p>
        </p:txBody>
      </p:sp>
      <p:sp>
        <p:nvSpPr>
          <p:cNvPr id="15" name="object 15"/>
          <p:cNvSpPr txBox="1"/>
          <p:nvPr/>
        </p:nvSpPr>
        <p:spPr>
          <a:xfrm>
            <a:off x="10164289" y="3865689"/>
            <a:ext cx="2081110" cy="1120820"/>
          </a:xfrm>
          <a:prstGeom prst="rect">
            <a:avLst/>
          </a:prstGeom>
        </p:spPr>
        <p:txBody>
          <a:bodyPr vert="horz" wrap="square" lIns="0" tIns="12700" rIns="0" bIns="0" rtlCol="0" anchor="t">
            <a:spAutoFit/>
          </a:bodyPr>
          <a:lstStyle/>
          <a:p>
            <a:pPr marL="12700">
              <a:lnSpc>
                <a:spcPct val="100000"/>
              </a:lnSpc>
              <a:spcBef>
                <a:spcPts val="100"/>
              </a:spcBef>
            </a:pPr>
            <a:r>
              <a:rPr sz="3600" b="1" spc="-140" dirty="0">
                <a:solidFill>
                  <a:schemeClr val="accent3">
                    <a:lumMod val="76000"/>
                  </a:schemeClr>
                </a:solidFill>
                <a:latin typeface="Times New Roman" panose="02020503050405090304"/>
                <a:cs typeface="Times New Roman" panose="02020503050405090304"/>
              </a:rPr>
              <a:t>m</a:t>
            </a:r>
            <a:r>
              <a:rPr sz="3600" b="1" spc="-15" dirty="0">
                <a:solidFill>
                  <a:schemeClr val="accent3">
                    <a:lumMod val="76000"/>
                  </a:schemeClr>
                </a:solidFill>
                <a:latin typeface="Times New Roman" panose="02020503050405090304"/>
                <a:cs typeface="Times New Roman" panose="02020503050405090304"/>
              </a:rPr>
              <a:t>e</a:t>
            </a:r>
            <a:r>
              <a:rPr sz="3600" b="1" dirty="0">
                <a:solidFill>
                  <a:schemeClr val="accent3">
                    <a:lumMod val="76000"/>
                  </a:schemeClr>
                </a:solidFill>
                <a:latin typeface="Times New Roman" panose="02020503050405090304"/>
                <a:cs typeface="Times New Roman" panose="02020503050405090304"/>
              </a:rPr>
              <a:t>ta</a:t>
            </a:r>
            <a:r>
              <a:rPr sz="3600" b="1" spc="-125" dirty="0">
                <a:solidFill>
                  <a:schemeClr val="accent3">
                    <a:lumMod val="76000"/>
                  </a:schemeClr>
                </a:solidFill>
                <a:latin typeface="Times New Roman" panose="02020503050405090304"/>
                <a:cs typeface="Times New Roman" panose="02020503050405090304"/>
              </a:rPr>
              <a:t>bo</a:t>
            </a:r>
            <a:r>
              <a:rPr sz="3600" b="1" spc="-15" dirty="0">
                <a:solidFill>
                  <a:schemeClr val="accent3">
                    <a:lumMod val="76000"/>
                  </a:schemeClr>
                </a:solidFill>
                <a:latin typeface="Times New Roman" panose="02020503050405090304"/>
                <a:cs typeface="Times New Roman" panose="02020503050405090304"/>
              </a:rPr>
              <a:t>li</a:t>
            </a:r>
            <a:r>
              <a:rPr lang="en-US" sz="3600" b="1" spc="-15" dirty="0">
                <a:solidFill>
                  <a:schemeClr val="accent3">
                    <a:lumMod val="76000"/>
                  </a:schemeClr>
                </a:solidFill>
                <a:latin typeface="Times New Roman" panose="02020503050405090304"/>
                <a:cs typeface="Times New Roman" panose="02020503050405090304"/>
              </a:rPr>
              <a:t>c excretions</a:t>
            </a:r>
            <a:endParaRPr lang="en-US" sz="3600" b="1" spc="-15" dirty="0">
              <a:solidFill>
                <a:schemeClr val="accent3">
                  <a:lumMod val="76000"/>
                </a:schemeClr>
              </a:solidFill>
              <a:latin typeface="Times New Roman" panose="02020503050405090304"/>
              <a:cs typeface="Times New Roman" panose="02020503050405090304"/>
            </a:endParaRPr>
          </a:p>
        </p:txBody>
      </p:sp>
      <p:sp>
        <p:nvSpPr>
          <p:cNvPr id="16" name="object 16"/>
          <p:cNvSpPr/>
          <p:nvPr/>
        </p:nvSpPr>
        <p:spPr>
          <a:xfrm>
            <a:off x="9513570" y="3928745"/>
            <a:ext cx="516255" cy="351155"/>
          </a:xfrm>
          <a:custGeom>
            <a:avLst/>
            <a:gdLst/>
            <a:ahLst/>
            <a:cxnLst/>
            <a:rect l="l" t="t" r="r" b="b"/>
            <a:pathLst>
              <a:path w="516254" h="313054">
                <a:moveTo>
                  <a:pt x="302206" y="106931"/>
                </a:moveTo>
                <a:lnTo>
                  <a:pt x="302206" y="205918"/>
                </a:lnTo>
                <a:lnTo>
                  <a:pt x="0" y="205918"/>
                </a:lnTo>
                <a:lnTo>
                  <a:pt x="0" y="106931"/>
                </a:lnTo>
                <a:lnTo>
                  <a:pt x="302206" y="106931"/>
                </a:lnTo>
                <a:close/>
              </a:path>
              <a:path w="516254" h="313054">
                <a:moveTo>
                  <a:pt x="515714" y="156164"/>
                </a:moveTo>
                <a:lnTo>
                  <a:pt x="515714" y="156685"/>
                </a:lnTo>
                <a:lnTo>
                  <a:pt x="302206" y="312850"/>
                </a:lnTo>
                <a:lnTo>
                  <a:pt x="302206" y="0"/>
                </a:lnTo>
                <a:lnTo>
                  <a:pt x="515714" y="156164"/>
                </a:lnTo>
                <a:close/>
              </a:path>
            </a:pathLst>
          </a:custGeom>
          <a:solidFill>
            <a:srgbClr val="535353"/>
          </a:solidFill>
        </p:spPr>
        <p:txBody>
          <a:bodyPr wrap="square" lIns="0" tIns="0" rIns="0" bIns="0" rtlCol="0"/>
          <a:lstStyle/>
          <a:p/>
        </p:txBody>
      </p:sp>
      <p:grpSp>
        <p:nvGrpSpPr>
          <p:cNvPr id="18" name="object 18"/>
          <p:cNvGrpSpPr/>
          <p:nvPr/>
        </p:nvGrpSpPr>
        <p:grpSpPr>
          <a:xfrm>
            <a:off x="1578536" y="2742517"/>
            <a:ext cx="3553460" cy="2439035"/>
            <a:chOff x="1578536" y="2742517"/>
            <a:chExt cx="3553460" cy="2439035"/>
          </a:xfrm>
        </p:grpSpPr>
        <p:sp>
          <p:nvSpPr>
            <p:cNvPr id="19" name="object 19"/>
            <p:cNvSpPr/>
            <p:nvPr/>
          </p:nvSpPr>
          <p:spPr>
            <a:xfrm>
              <a:off x="3917016" y="2742517"/>
              <a:ext cx="1214755" cy="2239645"/>
            </a:xfrm>
            <a:custGeom>
              <a:avLst/>
              <a:gdLst/>
              <a:ahLst/>
              <a:cxnLst/>
              <a:rect l="l" t="t" r="r" b="b"/>
              <a:pathLst>
                <a:path w="1214754" h="2239645">
                  <a:moveTo>
                    <a:pt x="1106390" y="408951"/>
                  </a:moveTo>
                  <a:lnTo>
                    <a:pt x="108313" y="408951"/>
                  </a:lnTo>
                  <a:lnTo>
                    <a:pt x="66288" y="400424"/>
                  </a:lnTo>
                  <a:lnTo>
                    <a:pt x="31844" y="377185"/>
                  </a:lnTo>
                  <a:lnTo>
                    <a:pt x="8556" y="342751"/>
                  </a:lnTo>
                  <a:lnTo>
                    <a:pt x="0" y="300638"/>
                  </a:lnTo>
                  <a:lnTo>
                    <a:pt x="0" y="108313"/>
                  </a:lnTo>
                  <a:lnTo>
                    <a:pt x="8645" y="66288"/>
                  </a:lnTo>
                  <a:lnTo>
                    <a:pt x="31923" y="31844"/>
                  </a:lnTo>
                  <a:lnTo>
                    <a:pt x="66318" y="8556"/>
                  </a:lnTo>
                  <a:lnTo>
                    <a:pt x="108314" y="0"/>
                  </a:lnTo>
                  <a:lnTo>
                    <a:pt x="1106390" y="0"/>
                  </a:lnTo>
                  <a:lnTo>
                    <a:pt x="1148415" y="8527"/>
                  </a:lnTo>
                  <a:lnTo>
                    <a:pt x="1182859" y="31766"/>
                  </a:lnTo>
                  <a:lnTo>
                    <a:pt x="1206147" y="66199"/>
                  </a:lnTo>
                  <a:lnTo>
                    <a:pt x="1214704" y="108313"/>
                  </a:lnTo>
                  <a:lnTo>
                    <a:pt x="1214704" y="300638"/>
                  </a:lnTo>
                  <a:lnTo>
                    <a:pt x="1206176" y="342663"/>
                  </a:lnTo>
                  <a:lnTo>
                    <a:pt x="1182938" y="377106"/>
                  </a:lnTo>
                  <a:lnTo>
                    <a:pt x="1148504" y="400394"/>
                  </a:lnTo>
                  <a:lnTo>
                    <a:pt x="1106390" y="408951"/>
                  </a:lnTo>
                  <a:close/>
                </a:path>
                <a:path w="1214754" h="2239645">
                  <a:moveTo>
                    <a:pt x="1106390" y="2239177"/>
                  </a:moveTo>
                  <a:lnTo>
                    <a:pt x="108314" y="2239177"/>
                  </a:lnTo>
                  <a:lnTo>
                    <a:pt x="66318" y="2230620"/>
                  </a:lnTo>
                  <a:lnTo>
                    <a:pt x="31923" y="2207332"/>
                  </a:lnTo>
                  <a:lnTo>
                    <a:pt x="8645" y="2172888"/>
                  </a:lnTo>
                  <a:lnTo>
                    <a:pt x="0" y="2130863"/>
                  </a:lnTo>
                  <a:lnTo>
                    <a:pt x="0" y="1938539"/>
                  </a:lnTo>
                  <a:lnTo>
                    <a:pt x="8556" y="1896425"/>
                  </a:lnTo>
                  <a:lnTo>
                    <a:pt x="31844" y="1861991"/>
                  </a:lnTo>
                  <a:lnTo>
                    <a:pt x="66288" y="1838752"/>
                  </a:lnTo>
                  <a:lnTo>
                    <a:pt x="108313" y="1830225"/>
                  </a:lnTo>
                  <a:lnTo>
                    <a:pt x="1106390" y="1830225"/>
                  </a:lnTo>
                  <a:lnTo>
                    <a:pt x="1148504" y="1838782"/>
                  </a:lnTo>
                  <a:lnTo>
                    <a:pt x="1182938" y="1862069"/>
                  </a:lnTo>
                  <a:lnTo>
                    <a:pt x="1206176" y="1896513"/>
                  </a:lnTo>
                  <a:lnTo>
                    <a:pt x="1214704" y="1938539"/>
                  </a:lnTo>
                  <a:lnTo>
                    <a:pt x="1214704" y="2130863"/>
                  </a:lnTo>
                  <a:lnTo>
                    <a:pt x="1206147" y="2172977"/>
                  </a:lnTo>
                  <a:lnTo>
                    <a:pt x="1182859" y="2207411"/>
                  </a:lnTo>
                  <a:lnTo>
                    <a:pt x="1148415" y="2230649"/>
                  </a:lnTo>
                  <a:lnTo>
                    <a:pt x="1106390" y="2239177"/>
                  </a:lnTo>
                  <a:close/>
                </a:path>
              </a:pathLst>
            </a:custGeom>
            <a:solidFill>
              <a:srgbClr val="D9D9D9"/>
            </a:solidFill>
          </p:spPr>
          <p:txBody>
            <a:bodyPr wrap="square" lIns="0" tIns="0" rIns="0" bIns="0" rtlCol="0"/>
            <a:lstStyle/>
            <a:p/>
          </p:txBody>
        </p:sp>
        <p:pic>
          <p:nvPicPr>
            <p:cNvPr id="20" name="object 20"/>
            <p:cNvPicPr/>
            <p:nvPr/>
          </p:nvPicPr>
          <p:blipFill>
            <a:blip r:embed="rId1" cstate="print"/>
            <a:stretch>
              <a:fillRect/>
            </a:stretch>
          </p:blipFill>
          <p:spPr>
            <a:xfrm>
              <a:off x="4060115" y="4343073"/>
              <a:ext cx="704849" cy="838199"/>
            </a:xfrm>
            <a:prstGeom prst="rect">
              <a:avLst/>
            </a:prstGeom>
          </p:spPr>
        </p:pic>
        <p:sp>
          <p:nvSpPr>
            <p:cNvPr id="21" name="object 21"/>
            <p:cNvSpPr/>
            <p:nvPr/>
          </p:nvSpPr>
          <p:spPr>
            <a:xfrm>
              <a:off x="1578533" y="2901010"/>
              <a:ext cx="2134235" cy="1922145"/>
            </a:xfrm>
            <a:custGeom>
              <a:avLst/>
              <a:gdLst/>
              <a:ahLst/>
              <a:cxnLst/>
              <a:rect l="l" t="t" r="r" b="b"/>
              <a:pathLst>
                <a:path w="2134235" h="1922145">
                  <a:moveTo>
                    <a:pt x="1039761" y="1258392"/>
                  </a:moveTo>
                  <a:lnTo>
                    <a:pt x="1037564" y="1246657"/>
                  </a:lnTo>
                  <a:lnTo>
                    <a:pt x="1031252" y="1236967"/>
                  </a:lnTo>
                  <a:lnTo>
                    <a:pt x="1021765" y="1230337"/>
                  </a:lnTo>
                  <a:lnTo>
                    <a:pt x="1010018" y="1227797"/>
                  </a:lnTo>
                  <a:lnTo>
                    <a:pt x="998283" y="1230007"/>
                  </a:lnTo>
                  <a:lnTo>
                    <a:pt x="988593" y="1236306"/>
                  </a:lnTo>
                  <a:lnTo>
                    <a:pt x="981964" y="1245806"/>
                  </a:lnTo>
                  <a:lnTo>
                    <a:pt x="979424" y="1257554"/>
                  </a:lnTo>
                  <a:lnTo>
                    <a:pt x="972934" y="1578927"/>
                  </a:lnTo>
                  <a:lnTo>
                    <a:pt x="968032" y="1594535"/>
                  </a:lnTo>
                  <a:lnTo>
                    <a:pt x="964399" y="1609699"/>
                  </a:lnTo>
                  <a:lnTo>
                    <a:pt x="961618" y="1624507"/>
                  </a:lnTo>
                  <a:lnTo>
                    <a:pt x="959319" y="1639049"/>
                  </a:lnTo>
                  <a:lnTo>
                    <a:pt x="953833" y="1668716"/>
                  </a:lnTo>
                  <a:lnTo>
                    <a:pt x="920013" y="1729232"/>
                  </a:lnTo>
                  <a:lnTo>
                    <a:pt x="880122" y="1761617"/>
                  </a:lnTo>
                  <a:lnTo>
                    <a:pt x="845705" y="1781632"/>
                  </a:lnTo>
                  <a:lnTo>
                    <a:pt x="807516" y="1798840"/>
                  </a:lnTo>
                  <a:lnTo>
                    <a:pt x="765962" y="1813445"/>
                  </a:lnTo>
                  <a:lnTo>
                    <a:pt x="721448" y="1825637"/>
                  </a:lnTo>
                  <a:lnTo>
                    <a:pt x="674408" y="1835619"/>
                  </a:lnTo>
                  <a:lnTo>
                    <a:pt x="625233" y="1843620"/>
                  </a:lnTo>
                  <a:lnTo>
                    <a:pt x="574357" y="1849818"/>
                  </a:lnTo>
                  <a:lnTo>
                    <a:pt x="522173" y="1854415"/>
                  </a:lnTo>
                  <a:lnTo>
                    <a:pt x="469099" y="1857641"/>
                  </a:lnTo>
                  <a:lnTo>
                    <a:pt x="415569" y="1859673"/>
                  </a:lnTo>
                  <a:lnTo>
                    <a:pt x="361962" y="1860740"/>
                  </a:lnTo>
                  <a:lnTo>
                    <a:pt x="308724" y="1861019"/>
                  </a:lnTo>
                  <a:lnTo>
                    <a:pt x="30378" y="1857565"/>
                  </a:lnTo>
                  <a:lnTo>
                    <a:pt x="18554" y="1859953"/>
                  </a:lnTo>
                  <a:lnTo>
                    <a:pt x="8902" y="1866468"/>
                  </a:lnTo>
                  <a:lnTo>
                    <a:pt x="2387" y="1876132"/>
                  </a:lnTo>
                  <a:lnTo>
                    <a:pt x="0" y="1887943"/>
                  </a:lnTo>
                  <a:lnTo>
                    <a:pt x="2387" y="1899767"/>
                  </a:lnTo>
                  <a:lnTo>
                    <a:pt x="8902" y="1909419"/>
                  </a:lnTo>
                  <a:lnTo>
                    <a:pt x="18554" y="1915934"/>
                  </a:lnTo>
                  <a:lnTo>
                    <a:pt x="30378" y="1918322"/>
                  </a:lnTo>
                  <a:lnTo>
                    <a:pt x="302844" y="1921573"/>
                  </a:lnTo>
                  <a:lnTo>
                    <a:pt x="354406" y="1921383"/>
                  </a:lnTo>
                  <a:lnTo>
                    <a:pt x="406438" y="1920481"/>
                  </a:lnTo>
                  <a:lnTo>
                    <a:pt x="458597" y="1918703"/>
                  </a:lnTo>
                  <a:lnTo>
                    <a:pt x="510565" y="1915871"/>
                  </a:lnTo>
                  <a:lnTo>
                    <a:pt x="561987" y="1911781"/>
                  </a:lnTo>
                  <a:lnTo>
                    <a:pt x="612546" y="1906257"/>
                  </a:lnTo>
                  <a:lnTo>
                    <a:pt x="661885" y="1899132"/>
                  </a:lnTo>
                  <a:lnTo>
                    <a:pt x="709676" y="1890204"/>
                  </a:lnTo>
                  <a:lnTo>
                    <a:pt x="755586" y="1879307"/>
                  </a:lnTo>
                  <a:lnTo>
                    <a:pt x="799274" y="1866252"/>
                  </a:lnTo>
                  <a:lnTo>
                    <a:pt x="840409" y="1850859"/>
                  </a:lnTo>
                  <a:lnTo>
                    <a:pt x="878636" y="1832940"/>
                  </a:lnTo>
                  <a:lnTo>
                    <a:pt x="913638" y="1812315"/>
                  </a:lnTo>
                  <a:lnTo>
                    <a:pt x="966736" y="1769211"/>
                  </a:lnTo>
                  <a:lnTo>
                    <a:pt x="996924" y="1728203"/>
                  </a:lnTo>
                  <a:lnTo>
                    <a:pt x="1011872" y="1688287"/>
                  </a:lnTo>
                  <a:lnTo>
                    <a:pt x="1019238" y="1648485"/>
                  </a:lnTo>
                  <a:lnTo>
                    <a:pt x="1021346" y="1635404"/>
                  </a:lnTo>
                  <a:lnTo>
                    <a:pt x="1023835" y="1622298"/>
                  </a:lnTo>
                  <a:lnTo>
                    <a:pt x="1027125" y="1609178"/>
                  </a:lnTo>
                  <a:lnTo>
                    <a:pt x="1031595" y="1596110"/>
                  </a:lnTo>
                  <a:lnTo>
                    <a:pt x="1032852" y="1592961"/>
                  </a:lnTo>
                  <a:lnTo>
                    <a:pt x="1033691" y="1589405"/>
                  </a:lnTo>
                  <a:lnTo>
                    <a:pt x="1033818" y="1578927"/>
                  </a:lnTo>
                  <a:lnTo>
                    <a:pt x="1039761" y="1258392"/>
                  </a:lnTo>
                  <a:close/>
                </a:path>
                <a:path w="2134235" h="1922145">
                  <a:moveTo>
                    <a:pt x="1039761" y="663600"/>
                  </a:moveTo>
                  <a:lnTo>
                    <a:pt x="1034427" y="342646"/>
                  </a:lnTo>
                  <a:lnTo>
                    <a:pt x="1034313" y="332168"/>
                  </a:lnTo>
                  <a:lnTo>
                    <a:pt x="1033475" y="328815"/>
                  </a:lnTo>
                  <a:lnTo>
                    <a:pt x="1021969" y="286131"/>
                  </a:lnTo>
                  <a:lnTo>
                    <a:pt x="1019860" y="273088"/>
                  </a:lnTo>
                  <a:lnTo>
                    <a:pt x="1012380" y="233299"/>
                  </a:lnTo>
                  <a:lnTo>
                    <a:pt x="997394" y="193370"/>
                  </a:lnTo>
                  <a:lnTo>
                    <a:pt x="967244" y="152361"/>
                  </a:lnTo>
                  <a:lnTo>
                    <a:pt x="914273" y="109258"/>
                  </a:lnTo>
                  <a:lnTo>
                    <a:pt x="879271" y="88633"/>
                  </a:lnTo>
                  <a:lnTo>
                    <a:pt x="841032" y="70713"/>
                  </a:lnTo>
                  <a:lnTo>
                    <a:pt x="799884" y="55321"/>
                  </a:lnTo>
                  <a:lnTo>
                    <a:pt x="756196" y="42265"/>
                  </a:lnTo>
                  <a:lnTo>
                    <a:pt x="710272" y="31369"/>
                  </a:lnTo>
                  <a:lnTo>
                    <a:pt x="662457" y="22440"/>
                  </a:lnTo>
                  <a:lnTo>
                    <a:pt x="613105" y="15316"/>
                  </a:lnTo>
                  <a:lnTo>
                    <a:pt x="562533" y="9791"/>
                  </a:lnTo>
                  <a:lnTo>
                    <a:pt x="511098" y="5715"/>
                  </a:lnTo>
                  <a:lnTo>
                    <a:pt x="459130" y="2870"/>
                  </a:lnTo>
                  <a:lnTo>
                    <a:pt x="406971" y="1092"/>
                  </a:lnTo>
                  <a:lnTo>
                    <a:pt x="354939" y="190"/>
                  </a:lnTo>
                  <a:lnTo>
                    <a:pt x="303403" y="0"/>
                  </a:lnTo>
                  <a:lnTo>
                    <a:pt x="31000" y="3251"/>
                  </a:lnTo>
                  <a:lnTo>
                    <a:pt x="19189" y="5638"/>
                  </a:lnTo>
                  <a:lnTo>
                    <a:pt x="9525" y="12153"/>
                  </a:lnTo>
                  <a:lnTo>
                    <a:pt x="3009" y="21805"/>
                  </a:lnTo>
                  <a:lnTo>
                    <a:pt x="622" y="33629"/>
                  </a:lnTo>
                  <a:lnTo>
                    <a:pt x="3009" y="45440"/>
                  </a:lnTo>
                  <a:lnTo>
                    <a:pt x="9525" y="55105"/>
                  </a:lnTo>
                  <a:lnTo>
                    <a:pt x="19189" y="61620"/>
                  </a:lnTo>
                  <a:lnTo>
                    <a:pt x="31000" y="64008"/>
                  </a:lnTo>
                  <a:lnTo>
                    <a:pt x="309346" y="60579"/>
                  </a:lnTo>
                  <a:lnTo>
                    <a:pt x="362597" y="60871"/>
                  </a:lnTo>
                  <a:lnTo>
                    <a:pt x="416191" y="61937"/>
                  </a:lnTo>
                  <a:lnTo>
                    <a:pt x="469734" y="63995"/>
                  </a:lnTo>
                  <a:lnTo>
                    <a:pt x="522795" y="67221"/>
                  </a:lnTo>
                  <a:lnTo>
                    <a:pt x="574979" y="71843"/>
                  </a:lnTo>
                  <a:lnTo>
                    <a:pt x="625868" y="78054"/>
                  </a:lnTo>
                  <a:lnTo>
                    <a:pt x="675030" y="86042"/>
                  </a:lnTo>
                  <a:lnTo>
                    <a:pt x="722083" y="96037"/>
                  </a:lnTo>
                  <a:lnTo>
                    <a:pt x="766584" y="108216"/>
                  </a:lnTo>
                  <a:lnTo>
                    <a:pt x="808139" y="122796"/>
                  </a:lnTo>
                  <a:lnTo>
                    <a:pt x="846340" y="139979"/>
                  </a:lnTo>
                  <a:lnTo>
                    <a:pt x="880745" y="159956"/>
                  </a:lnTo>
                  <a:lnTo>
                    <a:pt x="920546" y="192252"/>
                  </a:lnTo>
                  <a:lnTo>
                    <a:pt x="943203" y="222973"/>
                  </a:lnTo>
                  <a:lnTo>
                    <a:pt x="959942" y="282524"/>
                  </a:lnTo>
                  <a:lnTo>
                    <a:pt x="962253" y="297154"/>
                  </a:lnTo>
                  <a:lnTo>
                    <a:pt x="965022" y="311950"/>
                  </a:lnTo>
                  <a:lnTo>
                    <a:pt x="968667" y="327063"/>
                  </a:lnTo>
                  <a:lnTo>
                    <a:pt x="973556" y="342646"/>
                  </a:lnTo>
                  <a:lnTo>
                    <a:pt x="979424" y="664438"/>
                  </a:lnTo>
                  <a:lnTo>
                    <a:pt x="981938" y="676198"/>
                  </a:lnTo>
                  <a:lnTo>
                    <a:pt x="988517" y="685685"/>
                  </a:lnTo>
                  <a:lnTo>
                    <a:pt x="998194" y="691997"/>
                  </a:lnTo>
                  <a:lnTo>
                    <a:pt x="1010018" y="694194"/>
                  </a:lnTo>
                  <a:lnTo>
                    <a:pt x="1021765" y="691680"/>
                  </a:lnTo>
                  <a:lnTo>
                    <a:pt x="1031252" y="685101"/>
                  </a:lnTo>
                  <a:lnTo>
                    <a:pt x="1037564" y="675424"/>
                  </a:lnTo>
                  <a:lnTo>
                    <a:pt x="1039761" y="663600"/>
                  </a:lnTo>
                  <a:close/>
                </a:path>
                <a:path w="2134235" h="1922145">
                  <a:moveTo>
                    <a:pt x="1625955" y="864946"/>
                  </a:moveTo>
                  <a:lnTo>
                    <a:pt x="1617395" y="822833"/>
                  </a:lnTo>
                  <a:lnTo>
                    <a:pt x="1594116" y="788390"/>
                  </a:lnTo>
                  <a:lnTo>
                    <a:pt x="1559661" y="765149"/>
                  </a:lnTo>
                  <a:lnTo>
                    <a:pt x="1517637" y="756627"/>
                  </a:lnTo>
                  <a:lnTo>
                    <a:pt x="519569" y="756627"/>
                  </a:lnTo>
                  <a:lnTo>
                    <a:pt x="477570" y="765187"/>
                  </a:lnTo>
                  <a:lnTo>
                    <a:pt x="443179" y="788466"/>
                  </a:lnTo>
                  <a:lnTo>
                    <a:pt x="419900" y="822909"/>
                  </a:lnTo>
                  <a:lnTo>
                    <a:pt x="411251" y="864946"/>
                  </a:lnTo>
                  <a:lnTo>
                    <a:pt x="411251" y="1057262"/>
                  </a:lnTo>
                  <a:lnTo>
                    <a:pt x="419811" y="1099375"/>
                  </a:lnTo>
                  <a:lnTo>
                    <a:pt x="443103" y="1133817"/>
                  </a:lnTo>
                  <a:lnTo>
                    <a:pt x="477545" y="1157046"/>
                  </a:lnTo>
                  <a:lnTo>
                    <a:pt x="519569" y="1165580"/>
                  </a:lnTo>
                  <a:lnTo>
                    <a:pt x="1517637" y="1165580"/>
                  </a:lnTo>
                  <a:lnTo>
                    <a:pt x="1559750" y="1157020"/>
                  </a:lnTo>
                  <a:lnTo>
                    <a:pt x="1594192" y="1133729"/>
                  </a:lnTo>
                  <a:lnTo>
                    <a:pt x="1617433" y="1099286"/>
                  </a:lnTo>
                  <a:lnTo>
                    <a:pt x="1625955" y="1057262"/>
                  </a:lnTo>
                  <a:lnTo>
                    <a:pt x="1625955" y="864946"/>
                  </a:lnTo>
                  <a:close/>
                </a:path>
                <a:path w="2134235" h="1922145">
                  <a:moveTo>
                    <a:pt x="2133790" y="48717"/>
                  </a:moveTo>
                  <a:lnTo>
                    <a:pt x="2131403" y="36893"/>
                  </a:lnTo>
                  <a:lnTo>
                    <a:pt x="2124887" y="27241"/>
                  </a:lnTo>
                  <a:lnTo>
                    <a:pt x="2115235" y="20726"/>
                  </a:lnTo>
                  <a:lnTo>
                    <a:pt x="2103412" y="18338"/>
                  </a:lnTo>
                  <a:lnTo>
                    <a:pt x="1951291" y="19735"/>
                  </a:lnTo>
                  <a:lnTo>
                    <a:pt x="1796605" y="23977"/>
                  </a:lnTo>
                  <a:lnTo>
                    <a:pt x="1697151" y="28244"/>
                  </a:lnTo>
                  <a:lnTo>
                    <a:pt x="1599349" y="33832"/>
                  </a:lnTo>
                  <a:lnTo>
                    <a:pt x="1548663" y="38341"/>
                  </a:lnTo>
                  <a:lnTo>
                    <a:pt x="1496136" y="45580"/>
                  </a:lnTo>
                  <a:lnTo>
                    <a:pt x="1442821" y="55994"/>
                  </a:lnTo>
                  <a:lnTo>
                    <a:pt x="1389786" y="70027"/>
                  </a:lnTo>
                  <a:lnTo>
                    <a:pt x="1338097" y="88099"/>
                  </a:lnTo>
                  <a:lnTo>
                    <a:pt x="1288262" y="110871"/>
                  </a:lnTo>
                  <a:lnTo>
                    <a:pt x="1241907" y="138569"/>
                  </a:lnTo>
                  <a:lnTo>
                    <a:pt x="1200073" y="171564"/>
                  </a:lnTo>
                  <a:lnTo>
                    <a:pt x="1163789" y="210235"/>
                  </a:lnTo>
                  <a:lnTo>
                    <a:pt x="1140536" y="245897"/>
                  </a:lnTo>
                  <a:lnTo>
                    <a:pt x="1122603" y="286283"/>
                  </a:lnTo>
                  <a:lnTo>
                    <a:pt x="1109256" y="330314"/>
                  </a:lnTo>
                  <a:lnTo>
                    <a:pt x="1099731" y="376897"/>
                  </a:lnTo>
                  <a:lnTo>
                    <a:pt x="1093292" y="424942"/>
                  </a:lnTo>
                  <a:lnTo>
                    <a:pt x="1089190" y="473329"/>
                  </a:lnTo>
                  <a:lnTo>
                    <a:pt x="1086688" y="520992"/>
                  </a:lnTo>
                  <a:lnTo>
                    <a:pt x="1085011" y="566813"/>
                  </a:lnTo>
                  <a:lnTo>
                    <a:pt x="1084503" y="583565"/>
                  </a:lnTo>
                  <a:lnTo>
                    <a:pt x="1083894" y="599948"/>
                  </a:lnTo>
                  <a:lnTo>
                    <a:pt x="1083157" y="616051"/>
                  </a:lnTo>
                  <a:lnTo>
                    <a:pt x="1082294" y="631977"/>
                  </a:lnTo>
                  <a:lnTo>
                    <a:pt x="1084033" y="643902"/>
                  </a:lnTo>
                  <a:lnTo>
                    <a:pt x="1089939" y="653884"/>
                  </a:lnTo>
                  <a:lnTo>
                    <a:pt x="1099146" y="660933"/>
                  </a:lnTo>
                  <a:lnTo>
                    <a:pt x="1110780" y="664032"/>
                  </a:lnTo>
                  <a:lnTo>
                    <a:pt x="1122718" y="662279"/>
                  </a:lnTo>
                  <a:lnTo>
                    <a:pt x="1143584" y="620522"/>
                  </a:lnTo>
                  <a:lnTo>
                    <a:pt x="1145349" y="568490"/>
                  </a:lnTo>
                  <a:lnTo>
                    <a:pt x="1147178" y="519950"/>
                  </a:lnTo>
                  <a:lnTo>
                    <a:pt x="1149997" y="469531"/>
                  </a:lnTo>
                  <a:lnTo>
                    <a:pt x="1154747" y="418922"/>
                  </a:lnTo>
                  <a:lnTo>
                    <a:pt x="1162329" y="369760"/>
                  </a:lnTo>
                  <a:lnTo>
                    <a:pt x="1173657" y="323735"/>
                  </a:lnTo>
                  <a:lnTo>
                    <a:pt x="1189621" y="282511"/>
                  </a:lnTo>
                  <a:lnTo>
                    <a:pt x="1211135" y="247738"/>
                  </a:lnTo>
                  <a:lnTo>
                    <a:pt x="1241780" y="215252"/>
                  </a:lnTo>
                  <a:lnTo>
                    <a:pt x="1277467" y="187350"/>
                  </a:lnTo>
                  <a:lnTo>
                    <a:pt x="1317282" y="163779"/>
                  </a:lnTo>
                  <a:lnTo>
                    <a:pt x="1360309" y="144246"/>
                  </a:lnTo>
                  <a:lnTo>
                    <a:pt x="1407998" y="127698"/>
                  </a:lnTo>
                  <a:lnTo>
                    <a:pt x="1457147" y="114782"/>
                  </a:lnTo>
                  <a:lnTo>
                    <a:pt x="1506728" y="105143"/>
                  </a:lnTo>
                  <a:lnTo>
                    <a:pt x="1555724" y="98463"/>
                  </a:lnTo>
                  <a:lnTo>
                    <a:pt x="1603121" y="94386"/>
                  </a:lnTo>
                  <a:lnTo>
                    <a:pt x="1652282" y="91414"/>
                  </a:lnTo>
                  <a:lnTo>
                    <a:pt x="1799577" y="84518"/>
                  </a:lnTo>
                  <a:lnTo>
                    <a:pt x="1948967" y="80454"/>
                  </a:lnTo>
                  <a:lnTo>
                    <a:pt x="2103412" y="79095"/>
                  </a:lnTo>
                  <a:lnTo>
                    <a:pt x="2115235" y="76695"/>
                  </a:lnTo>
                  <a:lnTo>
                    <a:pt x="2124887" y="70192"/>
                  </a:lnTo>
                  <a:lnTo>
                    <a:pt x="2131403" y="60528"/>
                  </a:lnTo>
                  <a:lnTo>
                    <a:pt x="2133790" y="48717"/>
                  </a:lnTo>
                  <a:close/>
                </a:path>
                <a:path w="2134235" h="1922145">
                  <a:moveTo>
                    <a:pt x="2134006" y="1873072"/>
                  </a:moveTo>
                  <a:lnTo>
                    <a:pt x="2103628" y="1842693"/>
                  </a:lnTo>
                  <a:lnTo>
                    <a:pt x="2000237" y="1842084"/>
                  </a:lnTo>
                  <a:lnTo>
                    <a:pt x="1848662" y="1838921"/>
                  </a:lnTo>
                  <a:lnTo>
                    <a:pt x="1701660" y="1832991"/>
                  </a:lnTo>
                  <a:lnTo>
                    <a:pt x="1603324" y="1827403"/>
                  </a:lnTo>
                  <a:lnTo>
                    <a:pt x="1555915" y="1823339"/>
                  </a:lnTo>
                  <a:lnTo>
                    <a:pt x="1506880" y="1816696"/>
                  </a:lnTo>
                  <a:lnTo>
                    <a:pt x="1457274" y="1807095"/>
                  </a:lnTo>
                  <a:lnTo>
                    <a:pt x="1408137" y="1794167"/>
                  </a:lnTo>
                  <a:lnTo>
                    <a:pt x="1360512" y="1777542"/>
                  </a:lnTo>
                  <a:lnTo>
                    <a:pt x="1317498" y="1758035"/>
                  </a:lnTo>
                  <a:lnTo>
                    <a:pt x="1277683" y="1734515"/>
                  </a:lnTo>
                  <a:lnTo>
                    <a:pt x="1241996" y="1706626"/>
                  </a:lnTo>
                  <a:lnTo>
                    <a:pt x="1211351" y="1674037"/>
                  </a:lnTo>
                  <a:lnTo>
                    <a:pt x="1189824" y="1639277"/>
                  </a:lnTo>
                  <a:lnTo>
                    <a:pt x="1173861" y="1598053"/>
                  </a:lnTo>
                  <a:lnTo>
                    <a:pt x="1162545" y="1552016"/>
                  </a:lnTo>
                  <a:lnTo>
                    <a:pt x="1154963" y="1502867"/>
                  </a:lnTo>
                  <a:lnTo>
                    <a:pt x="1150213" y="1452245"/>
                  </a:lnTo>
                  <a:lnTo>
                    <a:pt x="1147381" y="1401838"/>
                  </a:lnTo>
                  <a:lnTo>
                    <a:pt x="1145565" y="1353286"/>
                  </a:lnTo>
                  <a:lnTo>
                    <a:pt x="1145044" y="1338465"/>
                  </a:lnTo>
                  <a:lnTo>
                    <a:pt x="1144282" y="1318018"/>
                  </a:lnTo>
                  <a:lnTo>
                    <a:pt x="1139748" y="1275003"/>
                  </a:lnTo>
                  <a:lnTo>
                    <a:pt x="1110780" y="1258176"/>
                  </a:lnTo>
                  <a:lnTo>
                    <a:pt x="1099121" y="1261275"/>
                  </a:lnTo>
                  <a:lnTo>
                    <a:pt x="1089863" y="1268310"/>
                  </a:lnTo>
                  <a:lnTo>
                    <a:pt x="1083945" y="1278305"/>
                  </a:lnTo>
                  <a:lnTo>
                    <a:pt x="1082294" y="1290231"/>
                  </a:lnTo>
                  <a:lnTo>
                    <a:pt x="1083246" y="1306156"/>
                  </a:lnTo>
                  <a:lnTo>
                    <a:pt x="1083995" y="1322209"/>
                  </a:lnTo>
                  <a:lnTo>
                    <a:pt x="1084503" y="1335316"/>
                  </a:lnTo>
                  <a:lnTo>
                    <a:pt x="1086891" y="1400797"/>
                  </a:lnTo>
                  <a:lnTo>
                    <a:pt x="1089406" y="1448460"/>
                  </a:lnTo>
                  <a:lnTo>
                    <a:pt x="1093508" y="1496847"/>
                  </a:lnTo>
                  <a:lnTo>
                    <a:pt x="1099947" y="1544878"/>
                  </a:lnTo>
                  <a:lnTo>
                    <a:pt x="1109472" y="1591462"/>
                  </a:lnTo>
                  <a:lnTo>
                    <a:pt x="1122819" y="1635506"/>
                  </a:lnTo>
                  <a:lnTo>
                    <a:pt x="1140752" y="1675892"/>
                  </a:lnTo>
                  <a:lnTo>
                    <a:pt x="1163993" y="1711540"/>
                  </a:lnTo>
                  <a:lnTo>
                    <a:pt x="1200277" y="1750314"/>
                  </a:lnTo>
                  <a:lnTo>
                    <a:pt x="1242123" y="1783295"/>
                  </a:lnTo>
                  <a:lnTo>
                    <a:pt x="1288478" y="1810943"/>
                  </a:lnTo>
                  <a:lnTo>
                    <a:pt x="1338300" y="1833689"/>
                  </a:lnTo>
                  <a:lnTo>
                    <a:pt x="1390091" y="1851774"/>
                  </a:lnTo>
                  <a:lnTo>
                    <a:pt x="1443177" y="1865845"/>
                  </a:lnTo>
                  <a:lnTo>
                    <a:pt x="1496491" y="1876298"/>
                  </a:lnTo>
                  <a:lnTo>
                    <a:pt x="1548980" y="1883537"/>
                  </a:lnTo>
                  <a:lnTo>
                    <a:pt x="1599552" y="1887943"/>
                  </a:lnTo>
                  <a:lnTo>
                    <a:pt x="1697304" y="1893544"/>
                  </a:lnTo>
                  <a:lnTo>
                    <a:pt x="1846986" y="1899475"/>
                  </a:lnTo>
                  <a:lnTo>
                    <a:pt x="2002878" y="1902828"/>
                  </a:lnTo>
                  <a:lnTo>
                    <a:pt x="2103628" y="1903450"/>
                  </a:lnTo>
                  <a:lnTo>
                    <a:pt x="2115439" y="1901063"/>
                  </a:lnTo>
                  <a:lnTo>
                    <a:pt x="2125103" y="1894547"/>
                  </a:lnTo>
                  <a:lnTo>
                    <a:pt x="2131618" y="1884883"/>
                  </a:lnTo>
                  <a:lnTo>
                    <a:pt x="2134006" y="1873072"/>
                  </a:lnTo>
                  <a:close/>
                </a:path>
              </a:pathLst>
            </a:custGeom>
            <a:solidFill>
              <a:srgbClr val="A6A6A6"/>
            </a:solidFill>
          </p:spPr>
          <p:txBody>
            <a:bodyPr wrap="square" lIns="0" tIns="0" rIns="0" bIns="0" rtlCol="0"/>
            <a:lstStyle/>
            <a:p/>
          </p:txBody>
        </p:sp>
      </p:grpSp>
      <p:grpSp>
        <p:nvGrpSpPr>
          <p:cNvPr id="22" name="object 22"/>
          <p:cNvGrpSpPr/>
          <p:nvPr/>
        </p:nvGrpSpPr>
        <p:grpSpPr>
          <a:xfrm>
            <a:off x="256566" y="2736441"/>
            <a:ext cx="1214755" cy="2343785"/>
            <a:chOff x="256566" y="2736441"/>
            <a:chExt cx="1214755" cy="2343785"/>
          </a:xfrm>
        </p:grpSpPr>
        <p:sp>
          <p:nvSpPr>
            <p:cNvPr id="23" name="object 23"/>
            <p:cNvSpPr/>
            <p:nvPr/>
          </p:nvSpPr>
          <p:spPr>
            <a:xfrm>
              <a:off x="256566" y="2736441"/>
              <a:ext cx="1214755" cy="2251710"/>
            </a:xfrm>
            <a:custGeom>
              <a:avLst/>
              <a:gdLst/>
              <a:ahLst/>
              <a:cxnLst/>
              <a:rect l="l" t="t" r="r" b="b"/>
              <a:pathLst>
                <a:path w="1214755" h="2251710">
                  <a:moveTo>
                    <a:pt x="1106389" y="408951"/>
                  </a:moveTo>
                  <a:lnTo>
                    <a:pt x="108313" y="408951"/>
                  </a:lnTo>
                  <a:lnTo>
                    <a:pt x="66288" y="400394"/>
                  </a:lnTo>
                  <a:lnTo>
                    <a:pt x="31844" y="377106"/>
                  </a:lnTo>
                  <a:lnTo>
                    <a:pt x="8556" y="342663"/>
                  </a:lnTo>
                  <a:lnTo>
                    <a:pt x="0" y="300638"/>
                  </a:lnTo>
                  <a:lnTo>
                    <a:pt x="0" y="108313"/>
                  </a:lnTo>
                  <a:lnTo>
                    <a:pt x="8556" y="66200"/>
                  </a:lnTo>
                  <a:lnTo>
                    <a:pt x="31844" y="31766"/>
                  </a:lnTo>
                  <a:lnTo>
                    <a:pt x="66288" y="8527"/>
                  </a:lnTo>
                  <a:lnTo>
                    <a:pt x="108313" y="0"/>
                  </a:lnTo>
                  <a:lnTo>
                    <a:pt x="1106389" y="0"/>
                  </a:lnTo>
                  <a:lnTo>
                    <a:pt x="1148503" y="8556"/>
                  </a:lnTo>
                  <a:lnTo>
                    <a:pt x="1182937" y="31844"/>
                  </a:lnTo>
                  <a:lnTo>
                    <a:pt x="1206175" y="66288"/>
                  </a:lnTo>
                  <a:lnTo>
                    <a:pt x="1214703" y="108313"/>
                  </a:lnTo>
                  <a:lnTo>
                    <a:pt x="1214703" y="300638"/>
                  </a:lnTo>
                  <a:lnTo>
                    <a:pt x="1206146" y="342751"/>
                  </a:lnTo>
                  <a:lnTo>
                    <a:pt x="1182858" y="377185"/>
                  </a:lnTo>
                  <a:lnTo>
                    <a:pt x="1148414" y="400423"/>
                  </a:lnTo>
                  <a:lnTo>
                    <a:pt x="1106389" y="408951"/>
                  </a:lnTo>
                  <a:close/>
                </a:path>
                <a:path w="1214755" h="2251710">
                  <a:moveTo>
                    <a:pt x="1106389" y="2251328"/>
                  </a:moveTo>
                  <a:lnTo>
                    <a:pt x="108313" y="2251328"/>
                  </a:lnTo>
                  <a:lnTo>
                    <a:pt x="66288" y="2242801"/>
                  </a:lnTo>
                  <a:lnTo>
                    <a:pt x="31844" y="2219562"/>
                  </a:lnTo>
                  <a:lnTo>
                    <a:pt x="8556" y="2185128"/>
                  </a:lnTo>
                  <a:lnTo>
                    <a:pt x="0" y="2143014"/>
                  </a:lnTo>
                  <a:lnTo>
                    <a:pt x="0" y="1950690"/>
                  </a:lnTo>
                  <a:lnTo>
                    <a:pt x="8556" y="1908665"/>
                  </a:lnTo>
                  <a:lnTo>
                    <a:pt x="31844" y="1874221"/>
                  </a:lnTo>
                  <a:lnTo>
                    <a:pt x="66288" y="1850933"/>
                  </a:lnTo>
                  <a:lnTo>
                    <a:pt x="108313" y="1842376"/>
                  </a:lnTo>
                  <a:lnTo>
                    <a:pt x="1106389" y="1842376"/>
                  </a:lnTo>
                  <a:lnTo>
                    <a:pt x="1148414" y="1850904"/>
                  </a:lnTo>
                  <a:lnTo>
                    <a:pt x="1182858" y="1874142"/>
                  </a:lnTo>
                  <a:lnTo>
                    <a:pt x="1206146" y="1908576"/>
                  </a:lnTo>
                  <a:lnTo>
                    <a:pt x="1214703" y="1950690"/>
                  </a:lnTo>
                  <a:lnTo>
                    <a:pt x="1214703" y="2143014"/>
                  </a:lnTo>
                  <a:lnTo>
                    <a:pt x="1206175" y="2185039"/>
                  </a:lnTo>
                  <a:lnTo>
                    <a:pt x="1182937" y="2219483"/>
                  </a:lnTo>
                  <a:lnTo>
                    <a:pt x="1148503" y="2242771"/>
                  </a:lnTo>
                  <a:lnTo>
                    <a:pt x="1106389" y="2251328"/>
                  </a:lnTo>
                  <a:close/>
                </a:path>
              </a:pathLst>
            </a:custGeom>
            <a:solidFill>
              <a:srgbClr val="F1B4B8"/>
            </a:solidFill>
          </p:spPr>
          <p:txBody>
            <a:bodyPr wrap="square" lIns="0" tIns="0" rIns="0" bIns="0" rtlCol="0"/>
            <a:lstStyle/>
            <a:p/>
          </p:txBody>
        </p:sp>
        <p:pic>
          <p:nvPicPr>
            <p:cNvPr id="24" name="object 24"/>
            <p:cNvPicPr/>
            <p:nvPr/>
          </p:nvPicPr>
          <p:blipFill>
            <a:blip r:embed="rId1" cstate="print"/>
            <a:stretch>
              <a:fillRect/>
            </a:stretch>
          </p:blipFill>
          <p:spPr>
            <a:xfrm>
              <a:off x="596657" y="4527752"/>
              <a:ext cx="463549" cy="552449"/>
            </a:xfrm>
            <a:prstGeom prst="rect">
              <a:avLst/>
            </a:prstGeom>
          </p:spPr>
        </p:pic>
      </p:grpSp>
      <p:sp>
        <p:nvSpPr>
          <p:cNvPr id="25" name="object 25"/>
          <p:cNvSpPr txBox="1"/>
          <p:nvPr/>
        </p:nvSpPr>
        <p:spPr>
          <a:xfrm>
            <a:off x="4053030" y="2788193"/>
            <a:ext cx="716280" cy="320040"/>
          </a:xfrm>
          <a:prstGeom prst="rect">
            <a:avLst/>
          </a:prstGeom>
        </p:spPr>
        <p:txBody>
          <a:bodyPr vert="horz" wrap="square" lIns="0" tIns="16510" rIns="0" bIns="0" rtlCol="0">
            <a:spAutoFit/>
          </a:bodyPr>
          <a:lstStyle/>
          <a:p>
            <a:pPr marL="12700">
              <a:lnSpc>
                <a:spcPct val="100000"/>
              </a:lnSpc>
              <a:spcBef>
                <a:spcPts val="130"/>
              </a:spcBef>
            </a:pPr>
            <a:r>
              <a:rPr sz="1900" b="1" spc="-35" dirty="0">
                <a:latin typeface="Times New Roman" panose="02020503050405090304"/>
                <a:cs typeface="Times New Roman" panose="02020503050405090304"/>
              </a:rPr>
              <a:t>Colder</a:t>
            </a:r>
            <a:endParaRPr sz="1900">
              <a:latin typeface="Times New Roman" panose="02020503050405090304"/>
              <a:cs typeface="Times New Roman" panose="02020503050405090304"/>
            </a:endParaRPr>
          </a:p>
        </p:txBody>
      </p:sp>
      <p:sp>
        <p:nvSpPr>
          <p:cNvPr id="26" name="object 26"/>
          <p:cNvSpPr txBox="1"/>
          <p:nvPr/>
        </p:nvSpPr>
        <p:spPr>
          <a:xfrm>
            <a:off x="429224" y="2788193"/>
            <a:ext cx="798195" cy="320040"/>
          </a:xfrm>
          <a:prstGeom prst="rect">
            <a:avLst/>
          </a:prstGeom>
        </p:spPr>
        <p:txBody>
          <a:bodyPr vert="horz" wrap="square" lIns="0" tIns="16510" rIns="0" bIns="0" rtlCol="0">
            <a:spAutoFit/>
          </a:bodyPr>
          <a:lstStyle/>
          <a:p>
            <a:pPr marL="12700">
              <a:lnSpc>
                <a:spcPct val="100000"/>
              </a:lnSpc>
              <a:spcBef>
                <a:spcPts val="130"/>
              </a:spcBef>
            </a:pPr>
            <a:r>
              <a:rPr sz="1900" b="1" spc="-90" dirty="0">
                <a:latin typeface="Times New Roman" panose="02020503050405090304"/>
                <a:cs typeface="Times New Roman" panose="02020503050405090304"/>
              </a:rPr>
              <a:t>w</a:t>
            </a:r>
            <a:r>
              <a:rPr sz="1900" b="1" spc="10" dirty="0">
                <a:latin typeface="Times New Roman" panose="02020503050405090304"/>
                <a:cs typeface="Times New Roman" panose="02020503050405090304"/>
              </a:rPr>
              <a:t>a</a:t>
            </a:r>
            <a:r>
              <a:rPr sz="1900" b="1" spc="-105" dirty="0">
                <a:latin typeface="Times New Roman" panose="02020503050405090304"/>
                <a:cs typeface="Times New Roman" panose="02020503050405090304"/>
              </a:rPr>
              <a:t>r</a:t>
            </a:r>
            <a:r>
              <a:rPr sz="1900" b="1" spc="-100" dirty="0">
                <a:latin typeface="Times New Roman" panose="02020503050405090304"/>
                <a:cs typeface="Times New Roman" panose="02020503050405090304"/>
              </a:rPr>
              <a:t>m</a:t>
            </a:r>
            <a:r>
              <a:rPr sz="1900" b="1" spc="-5" dirty="0">
                <a:latin typeface="Times New Roman" panose="02020503050405090304"/>
                <a:cs typeface="Times New Roman" panose="02020503050405090304"/>
              </a:rPr>
              <a:t>e</a:t>
            </a:r>
            <a:r>
              <a:rPr sz="1900" b="1" spc="-100" dirty="0">
                <a:latin typeface="Times New Roman" panose="02020503050405090304"/>
                <a:cs typeface="Times New Roman" panose="02020503050405090304"/>
              </a:rPr>
              <a:t>r</a:t>
            </a:r>
            <a:endParaRPr sz="1900">
              <a:latin typeface="Times New Roman" panose="02020503050405090304"/>
              <a:cs typeface="Times New Roman" panose="02020503050405090304"/>
            </a:endParaRPr>
          </a:p>
        </p:txBody>
      </p:sp>
      <p:sp>
        <p:nvSpPr>
          <p:cNvPr id="27" name="object 27"/>
          <p:cNvSpPr txBox="1"/>
          <p:nvPr/>
        </p:nvSpPr>
        <p:spPr>
          <a:xfrm>
            <a:off x="2130832" y="3707634"/>
            <a:ext cx="934085" cy="320040"/>
          </a:xfrm>
          <a:prstGeom prst="rect">
            <a:avLst/>
          </a:prstGeom>
        </p:spPr>
        <p:txBody>
          <a:bodyPr vert="horz" wrap="square" lIns="0" tIns="16510" rIns="0" bIns="0" rtlCol="0">
            <a:spAutoFit/>
          </a:bodyPr>
          <a:lstStyle/>
          <a:p>
            <a:pPr marL="12700">
              <a:lnSpc>
                <a:spcPct val="100000"/>
              </a:lnSpc>
              <a:spcBef>
                <a:spcPts val="130"/>
              </a:spcBef>
            </a:pPr>
            <a:r>
              <a:rPr sz="1900" b="1" spc="-5" dirty="0">
                <a:latin typeface="Times New Roman" panose="02020503050405090304"/>
                <a:cs typeface="Times New Roman" panose="02020503050405090304"/>
              </a:rPr>
              <a:t>Cell</a:t>
            </a:r>
            <a:r>
              <a:rPr sz="1900" b="1" spc="-45" dirty="0">
                <a:latin typeface="Times New Roman" panose="02020503050405090304"/>
                <a:cs typeface="Times New Roman" panose="02020503050405090304"/>
              </a:rPr>
              <a:t> </a:t>
            </a:r>
            <a:r>
              <a:rPr sz="1900" b="1" spc="20" dirty="0">
                <a:latin typeface="Times New Roman" panose="02020503050405090304"/>
                <a:cs typeface="Times New Roman" panose="02020503050405090304"/>
              </a:rPr>
              <a:t>Size</a:t>
            </a:r>
            <a:endParaRPr sz="1900">
              <a:latin typeface="Times New Roman" panose="02020503050405090304"/>
              <a:cs typeface="Times New Roman" panose="02020503050405090304"/>
            </a:endParaRPr>
          </a:p>
        </p:txBody>
      </p:sp>
      <p:grpSp>
        <p:nvGrpSpPr>
          <p:cNvPr id="28" name="object 28"/>
          <p:cNvGrpSpPr/>
          <p:nvPr/>
        </p:nvGrpSpPr>
        <p:grpSpPr>
          <a:xfrm>
            <a:off x="2310849" y="175608"/>
            <a:ext cx="2321560" cy="3931285"/>
            <a:chOff x="2310849" y="175608"/>
            <a:chExt cx="2321560" cy="3931285"/>
          </a:xfrm>
        </p:grpSpPr>
        <p:sp>
          <p:nvSpPr>
            <p:cNvPr id="29" name="object 29"/>
            <p:cNvSpPr/>
            <p:nvPr/>
          </p:nvSpPr>
          <p:spPr>
            <a:xfrm>
              <a:off x="3357269" y="3652379"/>
              <a:ext cx="1275080" cy="454025"/>
            </a:xfrm>
            <a:custGeom>
              <a:avLst/>
              <a:gdLst/>
              <a:ahLst/>
              <a:cxnLst/>
              <a:rect l="l" t="t" r="r" b="b"/>
              <a:pathLst>
                <a:path w="1275079" h="454025">
                  <a:moveTo>
                    <a:pt x="302282" y="302624"/>
                  </a:moveTo>
                  <a:lnTo>
                    <a:pt x="302282" y="151337"/>
                  </a:lnTo>
                  <a:lnTo>
                    <a:pt x="1274998" y="151337"/>
                  </a:lnTo>
                  <a:lnTo>
                    <a:pt x="1274998" y="302624"/>
                  </a:lnTo>
                  <a:lnTo>
                    <a:pt x="302282" y="302624"/>
                  </a:lnTo>
                  <a:close/>
                </a:path>
                <a:path w="1275079" h="454025">
                  <a:moveTo>
                    <a:pt x="0" y="227276"/>
                  </a:moveTo>
                  <a:lnTo>
                    <a:pt x="0" y="226686"/>
                  </a:lnTo>
                  <a:lnTo>
                    <a:pt x="302282" y="0"/>
                  </a:lnTo>
                  <a:lnTo>
                    <a:pt x="302282" y="453963"/>
                  </a:lnTo>
                  <a:lnTo>
                    <a:pt x="0" y="227276"/>
                  </a:lnTo>
                  <a:close/>
                </a:path>
              </a:pathLst>
            </a:custGeom>
            <a:solidFill>
              <a:srgbClr val="A6A6A6"/>
            </a:solidFill>
          </p:spPr>
          <p:txBody>
            <a:bodyPr wrap="square" lIns="0" tIns="0" rIns="0" bIns="0" rtlCol="0"/>
            <a:lstStyle/>
            <a:p/>
          </p:txBody>
        </p:sp>
        <p:pic>
          <p:nvPicPr>
            <p:cNvPr id="30" name="object 30"/>
            <p:cNvPicPr/>
            <p:nvPr/>
          </p:nvPicPr>
          <p:blipFill>
            <a:blip r:embed="rId2" cstate="print"/>
            <a:stretch>
              <a:fillRect/>
            </a:stretch>
          </p:blipFill>
          <p:spPr>
            <a:xfrm>
              <a:off x="2310849" y="175608"/>
              <a:ext cx="1427076" cy="2730499"/>
            </a:xfrm>
            <a:prstGeom prst="rect">
              <a:avLst/>
            </a:prstGeom>
          </p:spPr>
        </p:pic>
      </p:grpSp>
      <p:grpSp>
        <p:nvGrpSpPr>
          <p:cNvPr id="31" name="object 31"/>
          <p:cNvGrpSpPr/>
          <p:nvPr/>
        </p:nvGrpSpPr>
        <p:grpSpPr>
          <a:xfrm>
            <a:off x="439597" y="5734841"/>
            <a:ext cx="4850130" cy="917575"/>
            <a:chOff x="439597" y="5734841"/>
            <a:chExt cx="4850130" cy="917575"/>
          </a:xfrm>
        </p:grpSpPr>
        <p:sp>
          <p:nvSpPr>
            <p:cNvPr id="32" name="object 32"/>
            <p:cNvSpPr/>
            <p:nvPr/>
          </p:nvSpPr>
          <p:spPr>
            <a:xfrm>
              <a:off x="439597" y="5846387"/>
              <a:ext cx="4850130" cy="606425"/>
            </a:xfrm>
            <a:custGeom>
              <a:avLst/>
              <a:gdLst/>
              <a:ahLst/>
              <a:cxnLst/>
              <a:rect l="l" t="t" r="r" b="b"/>
              <a:pathLst>
                <a:path w="4850130" h="606425">
                  <a:moveTo>
                    <a:pt x="4849980" y="606416"/>
                  </a:moveTo>
                  <a:lnTo>
                    <a:pt x="0" y="606416"/>
                  </a:lnTo>
                  <a:lnTo>
                    <a:pt x="0" y="199886"/>
                  </a:lnTo>
                  <a:lnTo>
                    <a:pt x="29155" y="208881"/>
                  </a:lnTo>
                  <a:lnTo>
                    <a:pt x="113357" y="214734"/>
                  </a:lnTo>
                  <a:lnTo>
                    <a:pt x="247709" y="185742"/>
                  </a:lnTo>
                  <a:lnTo>
                    <a:pt x="427314" y="90207"/>
                  </a:lnTo>
                  <a:lnTo>
                    <a:pt x="473376" y="60927"/>
                  </a:lnTo>
                  <a:lnTo>
                    <a:pt x="518595" y="37621"/>
                  </a:lnTo>
                  <a:lnTo>
                    <a:pt x="563058" y="20107"/>
                  </a:lnTo>
                  <a:lnTo>
                    <a:pt x="606851" y="8200"/>
                  </a:lnTo>
                  <a:lnTo>
                    <a:pt x="650059" y="1718"/>
                  </a:lnTo>
                  <a:lnTo>
                    <a:pt x="692768" y="478"/>
                  </a:lnTo>
                  <a:lnTo>
                    <a:pt x="735066" y="4296"/>
                  </a:lnTo>
                  <a:lnTo>
                    <a:pt x="777036" y="12990"/>
                  </a:lnTo>
                  <a:lnTo>
                    <a:pt x="818766" y="26374"/>
                  </a:lnTo>
                  <a:lnTo>
                    <a:pt x="860342" y="44268"/>
                  </a:lnTo>
                  <a:lnTo>
                    <a:pt x="901849" y="66486"/>
                  </a:lnTo>
                  <a:lnTo>
                    <a:pt x="943373" y="92847"/>
                  </a:lnTo>
                  <a:lnTo>
                    <a:pt x="985001" y="123166"/>
                  </a:lnTo>
                  <a:lnTo>
                    <a:pt x="1026818" y="157260"/>
                  </a:lnTo>
                  <a:lnTo>
                    <a:pt x="1050779" y="172904"/>
                  </a:lnTo>
                  <a:lnTo>
                    <a:pt x="1126535" y="200954"/>
                  </a:lnTo>
                  <a:lnTo>
                    <a:pt x="1174378" y="211593"/>
                  </a:lnTo>
                  <a:lnTo>
                    <a:pt x="1226232" y="218796"/>
                  </a:lnTo>
                  <a:lnTo>
                    <a:pt x="1280119" y="221680"/>
                  </a:lnTo>
                  <a:lnTo>
                    <a:pt x="1334066" y="219360"/>
                  </a:lnTo>
                  <a:lnTo>
                    <a:pt x="1386097" y="210953"/>
                  </a:lnTo>
                  <a:lnTo>
                    <a:pt x="1434235" y="195576"/>
                  </a:lnTo>
                  <a:lnTo>
                    <a:pt x="1511262" y="164086"/>
                  </a:lnTo>
                  <a:lnTo>
                    <a:pt x="1555745" y="144111"/>
                  </a:lnTo>
                  <a:lnTo>
                    <a:pt x="1602395" y="119851"/>
                  </a:lnTo>
                  <a:lnTo>
                    <a:pt x="1695962" y="61550"/>
                  </a:lnTo>
                  <a:lnTo>
                    <a:pt x="1741305" y="39923"/>
                  </a:lnTo>
                  <a:lnTo>
                    <a:pt x="1785950" y="24855"/>
                  </a:lnTo>
                  <a:lnTo>
                    <a:pt x="1829959" y="15874"/>
                  </a:lnTo>
                  <a:lnTo>
                    <a:pt x="1873398" y="12510"/>
                  </a:lnTo>
                  <a:lnTo>
                    <a:pt x="1916332" y="14292"/>
                  </a:lnTo>
                  <a:lnTo>
                    <a:pt x="1958825" y="20748"/>
                  </a:lnTo>
                  <a:lnTo>
                    <a:pt x="2000941" y="31408"/>
                  </a:lnTo>
                  <a:lnTo>
                    <a:pt x="2042746" y="45800"/>
                  </a:lnTo>
                  <a:lnTo>
                    <a:pt x="2084304" y="63453"/>
                  </a:lnTo>
                  <a:lnTo>
                    <a:pt x="2125679" y="83897"/>
                  </a:lnTo>
                  <a:lnTo>
                    <a:pt x="2166937" y="106660"/>
                  </a:lnTo>
                  <a:lnTo>
                    <a:pt x="2208141" y="131271"/>
                  </a:lnTo>
                  <a:lnTo>
                    <a:pt x="2249357" y="157260"/>
                  </a:lnTo>
                  <a:lnTo>
                    <a:pt x="2288857" y="178320"/>
                  </a:lnTo>
                  <a:lnTo>
                    <a:pt x="2334878" y="194889"/>
                  </a:lnTo>
                  <a:lnTo>
                    <a:pt x="2386316" y="206013"/>
                  </a:lnTo>
                  <a:lnTo>
                    <a:pt x="2442071" y="210742"/>
                  </a:lnTo>
                  <a:lnTo>
                    <a:pt x="2501040" y="208124"/>
                  </a:lnTo>
                  <a:lnTo>
                    <a:pt x="2577001" y="190477"/>
                  </a:lnTo>
                  <a:lnTo>
                    <a:pt x="2619623" y="173819"/>
                  </a:lnTo>
                  <a:lnTo>
                    <a:pt x="2665313" y="151630"/>
                  </a:lnTo>
                  <a:lnTo>
                    <a:pt x="2714055" y="123676"/>
                  </a:lnTo>
                  <a:lnTo>
                    <a:pt x="2765828" y="89729"/>
                  </a:lnTo>
                  <a:lnTo>
                    <a:pt x="2811889" y="60448"/>
                  </a:lnTo>
                  <a:lnTo>
                    <a:pt x="2857108" y="37142"/>
                  </a:lnTo>
                  <a:lnTo>
                    <a:pt x="2901571" y="19628"/>
                  </a:lnTo>
                  <a:lnTo>
                    <a:pt x="2945364" y="7721"/>
                  </a:lnTo>
                  <a:lnTo>
                    <a:pt x="2988572" y="1240"/>
                  </a:lnTo>
                  <a:lnTo>
                    <a:pt x="3031282" y="0"/>
                  </a:lnTo>
                  <a:lnTo>
                    <a:pt x="3073579" y="3818"/>
                  </a:lnTo>
                  <a:lnTo>
                    <a:pt x="3115549" y="12511"/>
                  </a:lnTo>
                  <a:lnTo>
                    <a:pt x="3157280" y="25896"/>
                  </a:lnTo>
                  <a:lnTo>
                    <a:pt x="3198855" y="43789"/>
                  </a:lnTo>
                  <a:lnTo>
                    <a:pt x="3240362" y="66007"/>
                  </a:lnTo>
                  <a:lnTo>
                    <a:pt x="3281886" y="92368"/>
                  </a:lnTo>
                  <a:lnTo>
                    <a:pt x="3323514" y="122687"/>
                  </a:lnTo>
                  <a:lnTo>
                    <a:pt x="3365331" y="156781"/>
                  </a:lnTo>
                  <a:lnTo>
                    <a:pt x="3389292" y="172425"/>
                  </a:lnTo>
                  <a:lnTo>
                    <a:pt x="3465044" y="200475"/>
                  </a:lnTo>
                  <a:lnTo>
                    <a:pt x="3512883" y="211114"/>
                  </a:lnTo>
                  <a:lnTo>
                    <a:pt x="3564728" y="218317"/>
                  </a:lnTo>
                  <a:lnTo>
                    <a:pt x="3618604" y="221201"/>
                  </a:lnTo>
                  <a:lnTo>
                    <a:pt x="3672534" y="218881"/>
                  </a:lnTo>
                  <a:lnTo>
                    <a:pt x="3724543" y="210474"/>
                  </a:lnTo>
                  <a:lnTo>
                    <a:pt x="3772653" y="195097"/>
                  </a:lnTo>
                  <a:lnTo>
                    <a:pt x="3849714" y="163607"/>
                  </a:lnTo>
                  <a:lnTo>
                    <a:pt x="3894225" y="143633"/>
                  </a:lnTo>
                  <a:lnTo>
                    <a:pt x="3940899" y="119373"/>
                  </a:lnTo>
                  <a:lnTo>
                    <a:pt x="4034473" y="61072"/>
                  </a:lnTo>
                  <a:lnTo>
                    <a:pt x="4079813" y="39445"/>
                  </a:lnTo>
                  <a:lnTo>
                    <a:pt x="4124452" y="24376"/>
                  </a:lnTo>
                  <a:lnTo>
                    <a:pt x="4168455" y="15396"/>
                  </a:lnTo>
                  <a:lnTo>
                    <a:pt x="4211888" y="12032"/>
                  </a:lnTo>
                  <a:lnTo>
                    <a:pt x="4254815" y="13813"/>
                  </a:lnTo>
                  <a:lnTo>
                    <a:pt x="4297302" y="20269"/>
                  </a:lnTo>
                  <a:lnTo>
                    <a:pt x="4339414" y="30929"/>
                  </a:lnTo>
                  <a:lnTo>
                    <a:pt x="4381217" y="45321"/>
                  </a:lnTo>
                  <a:lnTo>
                    <a:pt x="4422775" y="62975"/>
                  </a:lnTo>
                  <a:lnTo>
                    <a:pt x="4464154" y="83418"/>
                  </a:lnTo>
                  <a:lnTo>
                    <a:pt x="4505420" y="106181"/>
                  </a:lnTo>
                  <a:lnTo>
                    <a:pt x="4546636" y="130793"/>
                  </a:lnTo>
                  <a:lnTo>
                    <a:pt x="4587870" y="156781"/>
                  </a:lnTo>
                  <a:lnTo>
                    <a:pt x="4628850" y="178390"/>
                  </a:lnTo>
                  <a:lnTo>
                    <a:pt x="4676662" y="194288"/>
                  </a:lnTo>
                  <a:lnTo>
                    <a:pt x="4730195" y="204535"/>
                  </a:lnTo>
                  <a:lnTo>
                    <a:pt x="4788338" y="209191"/>
                  </a:lnTo>
                  <a:lnTo>
                    <a:pt x="4849980" y="208316"/>
                  </a:lnTo>
                  <a:lnTo>
                    <a:pt x="4849980" y="606416"/>
                  </a:lnTo>
                  <a:close/>
                </a:path>
              </a:pathLst>
            </a:custGeom>
            <a:solidFill>
              <a:srgbClr val="4EC7F2"/>
            </a:solidFill>
          </p:spPr>
          <p:txBody>
            <a:bodyPr wrap="square" lIns="0" tIns="0" rIns="0" bIns="0" rtlCol="0"/>
            <a:lstStyle/>
            <a:p/>
          </p:txBody>
        </p:sp>
        <p:sp>
          <p:nvSpPr>
            <p:cNvPr id="33" name="object 33"/>
            <p:cNvSpPr/>
            <p:nvPr/>
          </p:nvSpPr>
          <p:spPr>
            <a:xfrm>
              <a:off x="439597" y="6046378"/>
              <a:ext cx="4850130" cy="606425"/>
            </a:xfrm>
            <a:custGeom>
              <a:avLst/>
              <a:gdLst/>
              <a:ahLst/>
              <a:cxnLst/>
              <a:rect l="l" t="t" r="r" b="b"/>
              <a:pathLst>
                <a:path w="4850130" h="606425">
                  <a:moveTo>
                    <a:pt x="4849980" y="605858"/>
                  </a:moveTo>
                  <a:lnTo>
                    <a:pt x="0" y="605858"/>
                  </a:lnTo>
                  <a:lnTo>
                    <a:pt x="0" y="199425"/>
                  </a:lnTo>
                  <a:lnTo>
                    <a:pt x="29155" y="208405"/>
                  </a:lnTo>
                  <a:lnTo>
                    <a:pt x="113357" y="214224"/>
                  </a:lnTo>
                  <a:lnTo>
                    <a:pt x="247709" y="185200"/>
                  </a:lnTo>
                  <a:lnTo>
                    <a:pt x="427314" y="89651"/>
                  </a:lnTo>
                  <a:lnTo>
                    <a:pt x="473376" y="60388"/>
                  </a:lnTo>
                  <a:lnTo>
                    <a:pt x="518595" y="37096"/>
                  </a:lnTo>
                  <a:lnTo>
                    <a:pt x="563058" y="19593"/>
                  </a:lnTo>
                  <a:lnTo>
                    <a:pt x="606851" y="7696"/>
                  </a:lnTo>
                  <a:lnTo>
                    <a:pt x="650059" y="1226"/>
                  </a:lnTo>
                  <a:lnTo>
                    <a:pt x="692768" y="0"/>
                  </a:lnTo>
                  <a:lnTo>
                    <a:pt x="735066" y="3835"/>
                  </a:lnTo>
                  <a:lnTo>
                    <a:pt x="777036" y="12552"/>
                  </a:lnTo>
                  <a:lnTo>
                    <a:pt x="818766" y="25968"/>
                  </a:lnTo>
                  <a:lnTo>
                    <a:pt x="860342" y="43902"/>
                  </a:lnTo>
                  <a:lnTo>
                    <a:pt x="901849" y="66172"/>
                  </a:lnTo>
                  <a:lnTo>
                    <a:pt x="943373" y="92596"/>
                  </a:lnTo>
                  <a:lnTo>
                    <a:pt x="985001" y="122993"/>
                  </a:lnTo>
                  <a:lnTo>
                    <a:pt x="1026818" y="157182"/>
                  </a:lnTo>
                  <a:lnTo>
                    <a:pt x="1050779" y="172826"/>
                  </a:lnTo>
                  <a:lnTo>
                    <a:pt x="1126535" y="200876"/>
                  </a:lnTo>
                  <a:lnTo>
                    <a:pt x="1174378" y="211515"/>
                  </a:lnTo>
                  <a:lnTo>
                    <a:pt x="1226232" y="218718"/>
                  </a:lnTo>
                  <a:lnTo>
                    <a:pt x="1280119" y="221602"/>
                  </a:lnTo>
                  <a:lnTo>
                    <a:pt x="1334066" y="219282"/>
                  </a:lnTo>
                  <a:lnTo>
                    <a:pt x="1386097" y="210875"/>
                  </a:lnTo>
                  <a:lnTo>
                    <a:pt x="1434235" y="195498"/>
                  </a:lnTo>
                  <a:lnTo>
                    <a:pt x="1511262" y="164008"/>
                  </a:lnTo>
                  <a:lnTo>
                    <a:pt x="1555745" y="144033"/>
                  </a:lnTo>
                  <a:lnTo>
                    <a:pt x="1602395" y="119773"/>
                  </a:lnTo>
                  <a:lnTo>
                    <a:pt x="1695962" y="61490"/>
                  </a:lnTo>
                  <a:lnTo>
                    <a:pt x="1741305" y="39877"/>
                  </a:lnTo>
                  <a:lnTo>
                    <a:pt x="1785950" y="24820"/>
                  </a:lnTo>
                  <a:lnTo>
                    <a:pt x="1829959" y="15849"/>
                  </a:lnTo>
                  <a:lnTo>
                    <a:pt x="1873398" y="12497"/>
                  </a:lnTo>
                  <a:lnTo>
                    <a:pt x="1916332" y="14292"/>
                  </a:lnTo>
                  <a:lnTo>
                    <a:pt x="1958825" y="20766"/>
                  </a:lnTo>
                  <a:lnTo>
                    <a:pt x="2000941" y="31449"/>
                  </a:lnTo>
                  <a:lnTo>
                    <a:pt x="2042746" y="45873"/>
                  </a:lnTo>
                  <a:lnTo>
                    <a:pt x="2084304" y="63567"/>
                  </a:lnTo>
                  <a:lnTo>
                    <a:pt x="2125679" y="84062"/>
                  </a:lnTo>
                  <a:lnTo>
                    <a:pt x="2166937" y="106889"/>
                  </a:lnTo>
                  <a:lnTo>
                    <a:pt x="2208141" y="131578"/>
                  </a:lnTo>
                  <a:lnTo>
                    <a:pt x="2249357" y="157661"/>
                  </a:lnTo>
                  <a:lnTo>
                    <a:pt x="2288857" y="178730"/>
                  </a:lnTo>
                  <a:lnTo>
                    <a:pt x="2334878" y="195317"/>
                  </a:lnTo>
                  <a:lnTo>
                    <a:pt x="2386316" y="206456"/>
                  </a:lnTo>
                  <a:lnTo>
                    <a:pt x="2442071" y="211180"/>
                  </a:lnTo>
                  <a:lnTo>
                    <a:pt x="2501040" y="208525"/>
                  </a:lnTo>
                  <a:lnTo>
                    <a:pt x="2577001" y="190878"/>
                  </a:lnTo>
                  <a:lnTo>
                    <a:pt x="2619623" y="174220"/>
                  </a:lnTo>
                  <a:lnTo>
                    <a:pt x="2665313" y="152030"/>
                  </a:lnTo>
                  <a:lnTo>
                    <a:pt x="2714055" y="124077"/>
                  </a:lnTo>
                  <a:lnTo>
                    <a:pt x="2765828" y="90129"/>
                  </a:lnTo>
                  <a:lnTo>
                    <a:pt x="2811889" y="60867"/>
                  </a:lnTo>
                  <a:lnTo>
                    <a:pt x="2857108" y="37575"/>
                  </a:lnTo>
                  <a:lnTo>
                    <a:pt x="2901571" y="20071"/>
                  </a:lnTo>
                  <a:lnTo>
                    <a:pt x="2945364" y="8175"/>
                  </a:lnTo>
                  <a:lnTo>
                    <a:pt x="2988572" y="1705"/>
                  </a:lnTo>
                  <a:lnTo>
                    <a:pt x="3031282" y="478"/>
                  </a:lnTo>
                  <a:lnTo>
                    <a:pt x="3073579" y="4314"/>
                  </a:lnTo>
                  <a:lnTo>
                    <a:pt x="3115549" y="13031"/>
                  </a:lnTo>
                  <a:lnTo>
                    <a:pt x="3157280" y="26447"/>
                  </a:lnTo>
                  <a:lnTo>
                    <a:pt x="3198855" y="44381"/>
                  </a:lnTo>
                  <a:lnTo>
                    <a:pt x="3240362" y="66651"/>
                  </a:lnTo>
                  <a:lnTo>
                    <a:pt x="3281886" y="93075"/>
                  </a:lnTo>
                  <a:lnTo>
                    <a:pt x="3323514" y="123472"/>
                  </a:lnTo>
                  <a:lnTo>
                    <a:pt x="3365331" y="157661"/>
                  </a:lnTo>
                  <a:lnTo>
                    <a:pt x="3389292" y="173304"/>
                  </a:lnTo>
                  <a:lnTo>
                    <a:pt x="3465044" y="201355"/>
                  </a:lnTo>
                  <a:lnTo>
                    <a:pt x="3512883" y="211994"/>
                  </a:lnTo>
                  <a:lnTo>
                    <a:pt x="3564728" y="219197"/>
                  </a:lnTo>
                  <a:lnTo>
                    <a:pt x="3618604" y="222081"/>
                  </a:lnTo>
                  <a:lnTo>
                    <a:pt x="3672534" y="219761"/>
                  </a:lnTo>
                  <a:lnTo>
                    <a:pt x="3724543" y="211354"/>
                  </a:lnTo>
                  <a:lnTo>
                    <a:pt x="3772653" y="195976"/>
                  </a:lnTo>
                  <a:lnTo>
                    <a:pt x="3849714" y="164487"/>
                  </a:lnTo>
                  <a:lnTo>
                    <a:pt x="3894225" y="144512"/>
                  </a:lnTo>
                  <a:lnTo>
                    <a:pt x="3940899" y="120252"/>
                  </a:lnTo>
                  <a:lnTo>
                    <a:pt x="4034473" y="61969"/>
                  </a:lnTo>
                  <a:lnTo>
                    <a:pt x="4079813" y="40356"/>
                  </a:lnTo>
                  <a:lnTo>
                    <a:pt x="4124452" y="25299"/>
                  </a:lnTo>
                  <a:lnTo>
                    <a:pt x="4168455" y="16328"/>
                  </a:lnTo>
                  <a:lnTo>
                    <a:pt x="4211888" y="12976"/>
                  </a:lnTo>
                  <a:lnTo>
                    <a:pt x="4254815" y="14771"/>
                  </a:lnTo>
                  <a:lnTo>
                    <a:pt x="4297302" y="21245"/>
                  </a:lnTo>
                  <a:lnTo>
                    <a:pt x="4339414" y="31928"/>
                  </a:lnTo>
                  <a:lnTo>
                    <a:pt x="4381217" y="46352"/>
                  </a:lnTo>
                  <a:lnTo>
                    <a:pt x="4422775" y="64046"/>
                  </a:lnTo>
                  <a:lnTo>
                    <a:pt x="4464154" y="84541"/>
                  </a:lnTo>
                  <a:lnTo>
                    <a:pt x="4505420" y="107368"/>
                  </a:lnTo>
                  <a:lnTo>
                    <a:pt x="4546636" y="132057"/>
                  </a:lnTo>
                  <a:lnTo>
                    <a:pt x="4587870" y="158140"/>
                  </a:lnTo>
                  <a:lnTo>
                    <a:pt x="4628850" y="178850"/>
                  </a:lnTo>
                  <a:lnTo>
                    <a:pt x="4676662" y="194186"/>
                  </a:lnTo>
                  <a:lnTo>
                    <a:pt x="4730195" y="204128"/>
                  </a:lnTo>
                  <a:lnTo>
                    <a:pt x="4788338" y="208658"/>
                  </a:lnTo>
                  <a:lnTo>
                    <a:pt x="4849980" y="207759"/>
                  </a:lnTo>
                  <a:lnTo>
                    <a:pt x="4849980" y="605858"/>
                  </a:lnTo>
                  <a:close/>
                </a:path>
              </a:pathLst>
            </a:custGeom>
            <a:solidFill>
              <a:srgbClr val="15AAE2"/>
            </a:solidFill>
          </p:spPr>
          <p:txBody>
            <a:bodyPr wrap="square" lIns="0" tIns="0" rIns="0" bIns="0" rtlCol="0"/>
            <a:lstStyle/>
            <a:p/>
          </p:txBody>
        </p:sp>
        <p:sp>
          <p:nvSpPr>
            <p:cNvPr id="34" name="object 34"/>
            <p:cNvSpPr/>
            <p:nvPr/>
          </p:nvSpPr>
          <p:spPr>
            <a:xfrm>
              <a:off x="591888" y="5734841"/>
              <a:ext cx="4578350" cy="278765"/>
            </a:xfrm>
            <a:custGeom>
              <a:avLst/>
              <a:gdLst/>
              <a:ahLst/>
              <a:cxnLst/>
              <a:rect l="l" t="t" r="r" b="b"/>
              <a:pathLst>
                <a:path w="4578350" h="278764">
                  <a:moveTo>
                    <a:pt x="2416285" y="171293"/>
                  </a:moveTo>
                  <a:lnTo>
                    <a:pt x="2368257" y="130636"/>
                  </a:lnTo>
                  <a:lnTo>
                    <a:pt x="2324256" y="101606"/>
                  </a:lnTo>
                  <a:lnTo>
                    <a:pt x="2290628" y="77924"/>
                  </a:lnTo>
                  <a:lnTo>
                    <a:pt x="2273719" y="53308"/>
                  </a:lnTo>
                  <a:lnTo>
                    <a:pt x="2279873" y="21479"/>
                  </a:lnTo>
                  <a:lnTo>
                    <a:pt x="2301437" y="4498"/>
                  </a:lnTo>
                  <a:lnTo>
                    <a:pt x="2329907" y="12169"/>
                  </a:lnTo>
                  <a:lnTo>
                    <a:pt x="2360455" y="38589"/>
                  </a:lnTo>
                  <a:lnTo>
                    <a:pt x="2388253" y="77852"/>
                  </a:lnTo>
                  <a:lnTo>
                    <a:pt x="2408472" y="124055"/>
                  </a:lnTo>
                  <a:lnTo>
                    <a:pt x="2416285" y="171293"/>
                  </a:lnTo>
                  <a:close/>
                </a:path>
                <a:path w="4578350" h="278764">
                  <a:moveTo>
                    <a:pt x="4578209" y="254630"/>
                  </a:moveTo>
                  <a:lnTo>
                    <a:pt x="4530181" y="213972"/>
                  </a:lnTo>
                  <a:lnTo>
                    <a:pt x="4486180" y="184943"/>
                  </a:lnTo>
                  <a:lnTo>
                    <a:pt x="4452552" y="161261"/>
                  </a:lnTo>
                  <a:lnTo>
                    <a:pt x="4435643" y="136645"/>
                  </a:lnTo>
                  <a:lnTo>
                    <a:pt x="4441797" y="104815"/>
                  </a:lnTo>
                  <a:lnTo>
                    <a:pt x="4463361" y="87834"/>
                  </a:lnTo>
                  <a:lnTo>
                    <a:pt x="4491831" y="95506"/>
                  </a:lnTo>
                  <a:lnTo>
                    <a:pt x="4522379" y="121926"/>
                  </a:lnTo>
                  <a:lnTo>
                    <a:pt x="4550177" y="161189"/>
                  </a:lnTo>
                  <a:lnTo>
                    <a:pt x="4570396" y="207392"/>
                  </a:lnTo>
                  <a:lnTo>
                    <a:pt x="4578209" y="254630"/>
                  </a:lnTo>
                  <a:close/>
                </a:path>
                <a:path w="4578350" h="278764">
                  <a:moveTo>
                    <a:pt x="1113964" y="224264"/>
                  </a:moveTo>
                  <a:lnTo>
                    <a:pt x="1081869" y="171408"/>
                  </a:lnTo>
                  <a:lnTo>
                    <a:pt x="1049411" y="138115"/>
                  </a:lnTo>
                  <a:lnTo>
                    <a:pt x="1019356" y="116741"/>
                  </a:lnTo>
                  <a:lnTo>
                    <a:pt x="994467" y="99646"/>
                  </a:lnTo>
                  <a:lnTo>
                    <a:pt x="977507" y="79188"/>
                  </a:lnTo>
                  <a:lnTo>
                    <a:pt x="971239" y="47725"/>
                  </a:lnTo>
                  <a:lnTo>
                    <a:pt x="979523" y="17185"/>
                  </a:lnTo>
                  <a:lnTo>
                    <a:pt x="1000200" y="2189"/>
                  </a:lnTo>
                  <a:lnTo>
                    <a:pt x="1026582" y="0"/>
                  </a:lnTo>
                  <a:lnTo>
                    <a:pt x="1051976" y="7877"/>
                  </a:lnTo>
                  <a:lnTo>
                    <a:pt x="1066000" y="18978"/>
                  </a:lnTo>
                  <a:lnTo>
                    <a:pt x="1084059" y="43285"/>
                  </a:lnTo>
                  <a:lnTo>
                    <a:pt x="1101305" y="83680"/>
                  </a:lnTo>
                  <a:lnTo>
                    <a:pt x="1112890" y="143045"/>
                  </a:lnTo>
                  <a:lnTo>
                    <a:pt x="1113964" y="224264"/>
                  </a:lnTo>
                  <a:close/>
                </a:path>
                <a:path w="4578350" h="278764">
                  <a:moveTo>
                    <a:pt x="3456113" y="219187"/>
                  </a:moveTo>
                  <a:lnTo>
                    <a:pt x="3473406" y="165158"/>
                  </a:lnTo>
                  <a:lnTo>
                    <a:pt x="3490718" y="122021"/>
                  </a:lnTo>
                  <a:lnTo>
                    <a:pt x="3508496" y="87596"/>
                  </a:lnTo>
                  <a:lnTo>
                    <a:pt x="3547228" y="37622"/>
                  </a:lnTo>
                  <a:lnTo>
                    <a:pt x="3604525" y="5467"/>
                  </a:lnTo>
                  <a:lnTo>
                    <a:pt x="3636241" y="8930"/>
                  </a:lnTo>
                  <a:lnTo>
                    <a:pt x="3653394" y="21819"/>
                  </a:lnTo>
                  <a:lnTo>
                    <a:pt x="3659032" y="38757"/>
                  </a:lnTo>
                  <a:lnTo>
                    <a:pt x="3655020" y="57114"/>
                  </a:lnTo>
                  <a:lnTo>
                    <a:pt x="3643224" y="74258"/>
                  </a:lnTo>
                  <a:lnTo>
                    <a:pt x="3623819" y="92121"/>
                  </a:lnTo>
                  <a:lnTo>
                    <a:pt x="3602413" y="108826"/>
                  </a:lnTo>
                  <a:lnTo>
                    <a:pt x="3580416" y="124866"/>
                  </a:lnTo>
                  <a:lnTo>
                    <a:pt x="3559235" y="140736"/>
                  </a:lnTo>
                  <a:lnTo>
                    <a:pt x="3540230" y="153641"/>
                  </a:lnTo>
                  <a:lnTo>
                    <a:pt x="3516391" y="168826"/>
                  </a:lnTo>
                  <a:lnTo>
                    <a:pt x="3488193" y="189579"/>
                  </a:lnTo>
                  <a:lnTo>
                    <a:pt x="3456113" y="219187"/>
                  </a:lnTo>
                  <a:close/>
                </a:path>
                <a:path w="4578350" h="278764">
                  <a:moveTo>
                    <a:pt x="0" y="278577"/>
                  </a:moveTo>
                  <a:lnTo>
                    <a:pt x="15230" y="230647"/>
                  </a:lnTo>
                  <a:lnTo>
                    <a:pt x="30587" y="192343"/>
                  </a:lnTo>
                  <a:lnTo>
                    <a:pt x="63040" y="137001"/>
                  </a:lnTo>
                  <a:lnTo>
                    <a:pt x="104939" y="99463"/>
                  </a:lnTo>
                  <a:lnTo>
                    <a:pt x="132157" y="88898"/>
                  </a:lnTo>
                  <a:lnTo>
                    <a:pt x="160326" y="91884"/>
                  </a:lnTo>
                  <a:lnTo>
                    <a:pt x="175526" y="103427"/>
                  </a:lnTo>
                  <a:lnTo>
                    <a:pt x="180475" y="118561"/>
                  </a:lnTo>
                  <a:lnTo>
                    <a:pt x="176832" y="134774"/>
                  </a:lnTo>
                  <a:lnTo>
                    <a:pt x="166257" y="149549"/>
                  </a:lnTo>
                  <a:lnTo>
                    <a:pt x="149031" y="165369"/>
                  </a:lnTo>
                  <a:lnTo>
                    <a:pt x="130038" y="180130"/>
                  </a:lnTo>
                  <a:lnTo>
                    <a:pt x="110525" y="194351"/>
                  </a:lnTo>
                  <a:lnTo>
                    <a:pt x="91738" y="208555"/>
                  </a:lnTo>
                  <a:lnTo>
                    <a:pt x="75023" y="220277"/>
                  </a:lnTo>
                  <a:lnTo>
                    <a:pt x="53868" y="233939"/>
                  </a:lnTo>
                  <a:lnTo>
                    <a:pt x="28714" y="252415"/>
                  </a:lnTo>
                  <a:lnTo>
                    <a:pt x="0" y="278577"/>
                  </a:lnTo>
                  <a:close/>
                </a:path>
              </a:pathLst>
            </a:custGeom>
            <a:solidFill>
              <a:srgbClr val="4EC7F2"/>
            </a:solidFill>
          </p:spPr>
          <p:txBody>
            <a:bodyPr wrap="square" lIns="0" tIns="0" rIns="0" bIns="0" rtlCol="0"/>
            <a:lstStyle/>
            <a:p/>
          </p:txBody>
        </p:sp>
      </p:grpSp>
      <p:sp>
        <p:nvSpPr>
          <p:cNvPr id="36" name="Text Box 35"/>
          <p:cNvSpPr txBox="1"/>
          <p:nvPr/>
        </p:nvSpPr>
        <p:spPr>
          <a:xfrm>
            <a:off x="4980940" y="762000"/>
            <a:ext cx="3103245" cy="1327150"/>
          </a:xfrm>
          <a:prstGeom prst="rect">
            <a:avLst/>
          </a:prstGeom>
          <a:noFill/>
        </p:spPr>
        <p:txBody>
          <a:bodyPr wrap="square" rtlCol="0" anchor="t">
            <a:noAutofit/>
          </a:bodyPr>
          <a:lstStyle/>
          <a:p>
            <a:r>
              <a:rPr lang="en-US" sz="2200" b="1" spc="-45" dirty="0">
                <a:latin typeface="Times New Roman" panose="02020503050405090304"/>
                <a:cs typeface="Times New Roman" panose="02020503050405090304"/>
                <a:sym typeface="+mn-ea"/>
              </a:rPr>
              <a:t>O</a:t>
            </a:r>
            <a:r>
              <a:rPr sz="2200" b="1" spc="-45" dirty="0">
                <a:latin typeface="Times New Roman" panose="02020503050405090304"/>
                <a:cs typeface="Times New Roman" panose="02020503050405090304"/>
                <a:sym typeface="+mn-ea"/>
              </a:rPr>
              <a:t>rganic </a:t>
            </a:r>
            <a:r>
              <a:rPr lang="en-US" sz="2200" b="1" spc="-45" dirty="0">
                <a:latin typeface="Times New Roman" panose="02020503050405090304"/>
                <a:cs typeface="Times New Roman" panose="02020503050405090304"/>
                <a:sym typeface="+mn-ea"/>
              </a:rPr>
              <a:t>M</a:t>
            </a:r>
            <a:r>
              <a:rPr sz="2200" b="1" spc="-50" dirty="0">
                <a:latin typeface="Times New Roman" panose="02020503050405090304"/>
                <a:cs typeface="Times New Roman" panose="02020503050405090304"/>
                <a:sym typeface="+mn-ea"/>
              </a:rPr>
              <a:t>atter </a:t>
            </a:r>
            <a:r>
              <a:rPr sz="2200" b="1" spc="-540" dirty="0">
                <a:latin typeface="Times New Roman" panose="02020503050405090304"/>
                <a:cs typeface="Times New Roman" panose="02020503050405090304"/>
                <a:sym typeface="+mn-ea"/>
              </a:rPr>
              <a:t> </a:t>
            </a:r>
            <a:r>
              <a:rPr lang="en-US" sz="2200" b="1" spc="-540" dirty="0">
                <a:latin typeface="Times New Roman" panose="02020503050405090304"/>
                <a:cs typeface="Times New Roman" panose="02020503050405090304"/>
                <a:sym typeface="+mn-ea"/>
              </a:rPr>
              <a:t>D</a:t>
            </a:r>
            <a:r>
              <a:rPr sz="2200" b="1" spc="-50" dirty="0">
                <a:latin typeface="Times New Roman" panose="02020503050405090304"/>
                <a:cs typeface="Times New Roman" panose="02020503050405090304"/>
                <a:sym typeface="+mn-ea"/>
              </a:rPr>
              <a:t>egradation</a:t>
            </a:r>
            <a:endParaRPr sz="2200" b="1" spc="-50" dirty="0">
              <a:latin typeface="Times New Roman" panose="02020503050405090304"/>
              <a:cs typeface="Times New Roman" panose="02020503050405090304"/>
              <a:sym typeface="+mn-ea"/>
            </a:endParaRPr>
          </a:p>
          <a:p>
            <a:r>
              <a:rPr lang="en-US" altLang="zh-CN" sz="2200" b="1" spc="-50" dirty="0">
                <a:latin typeface="Times New Roman" panose="02020503050405090304"/>
                <a:cs typeface="Times New Roman" panose="02020503050405090304"/>
                <a:sym typeface="+mn-ea"/>
              </a:rPr>
              <a:t>(Polysaccharide...)</a:t>
            </a:r>
            <a:endParaRPr lang="en-US" altLang="zh-CN" sz="2200" b="1" spc="-50" dirty="0">
              <a:latin typeface="Times New Roman" panose="02020503050405090304"/>
              <a:cs typeface="Times New Roman" panose="02020503050405090304"/>
              <a:sym typeface="+mn-ea"/>
            </a:endParaRPr>
          </a:p>
        </p:txBody>
      </p:sp>
      <p:sp>
        <p:nvSpPr>
          <p:cNvPr id="37" name="object 16"/>
          <p:cNvSpPr/>
          <p:nvPr/>
        </p:nvSpPr>
        <p:spPr>
          <a:xfrm flipH="1">
            <a:off x="6929755" y="3881120"/>
            <a:ext cx="557530" cy="430530"/>
          </a:xfrm>
          <a:custGeom>
            <a:avLst/>
            <a:gdLst/>
            <a:ahLst/>
            <a:cxnLst/>
            <a:rect l="l" t="t" r="r" b="b"/>
            <a:pathLst>
              <a:path w="516254" h="313054">
                <a:moveTo>
                  <a:pt x="302206" y="106931"/>
                </a:moveTo>
                <a:lnTo>
                  <a:pt x="302206" y="205918"/>
                </a:lnTo>
                <a:lnTo>
                  <a:pt x="0" y="205918"/>
                </a:lnTo>
                <a:lnTo>
                  <a:pt x="0" y="106931"/>
                </a:lnTo>
                <a:lnTo>
                  <a:pt x="302206" y="106931"/>
                </a:lnTo>
                <a:close/>
              </a:path>
              <a:path w="516254" h="313054">
                <a:moveTo>
                  <a:pt x="515714" y="156164"/>
                </a:moveTo>
                <a:lnTo>
                  <a:pt x="515714" y="156685"/>
                </a:lnTo>
                <a:lnTo>
                  <a:pt x="302206" y="312850"/>
                </a:lnTo>
                <a:lnTo>
                  <a:pt x="302206" y="0"/>
                </a:lnTo>
                <a:lnTo>
                  <a:pt x="515714" y="156164"/>
                </a:lnTo>
                <a:close/>
              </a:path>
            </a:pathLst>
          </a:custGeom>
          <a:solidFill>
            <a:srgbClr val="535353"/>
          </a:solidFill>
        </p:spPr>
        <p:txBody>
          <a:bodyPr wrap="square" lIns="0" tIns="0" rIns="0" bIns="0" rtlCol="0"/>
          <a:lstStyle/>
          <a:p/>
        </p:txBody>
      </p:sp>
      <p:sp>
        <p:nvSpPr>
          <p:cNvPr id="38" name="Text Box 37"/>
          <p:cNvSpPr txBox="1"/>
          <p:nvPr/>
        </p:nvSpPr>
        <p:spPr>
          <a:xfrm>
            <a:off x="10166350" y="685800"/>
            <a:ext cx="1344295" cy="768350"/>
          </a:xfrm>
          <a:prstGeom prst="rect">
            <a:avLst/>
          </a:prstGeom>
          <a:noFill/>
        </p:spPr>
        <p:txBody>
          <a:bodyPr wrap="square" rtlCol="0">
            <a:spAutoFit/>
          </a:bodyPr>
          <a:lstStyle/>
          <a:p>
            <a:r>
              <a:rPr lang="en-US" sz="2200" b="1">
                <a:latin typeface="Times New Roman Bold" panose="02020503050405090304" charset="0"/>
                <a:cs typeface="Times New Roman Bold" panose="02020503050405090304" charset="0"/>
              </a:rPr>
              <a:t>Nutrient Cycling</a:t>
            </a:r>
            <a:endParaRPr lang="en-US" sz="2200" b="1">
              <a:latin typeface="Times New Roman Bold" panose="02020503050405090304" charset="0"/>
              <a:cs typeface="Times New Roman Bold"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P spid="14" grpId="0"/>
      <p:bldP spid="15" grpId="0"/>
      <p:bldP spid="15" grpId="1"/>
      <p:bldP spid="25" grpId="0"/>
      <p:bldP spid="26" grpId="0"/>
      <p:bldP spid="27" grpId="0"/>
      <p:bldP spid="36"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27" name="object 27"/>
          <p:cNvSpPr txBox="1">
            <a:spLocks noGrp="1"/>
          </p:cNvSpPr>
          <p:nvPr>
            <p:ph type="title"/>
          </p:nvPr>
        </p:nvSpPr>
        <p:spPr>
          <a:xfrm>
            <a:off x="3642359" y="624205"/>
            <a:ext cx="8195921" cy="396904"/>
          </a:xfrm>
          <a:prstGeom prst="rect">
            <a:avLst/>
          </a:prstGeom>
        </p:spPr>
        <p:txBody>
          <a:bodyPr vert="horz" wrap="square" lIns="0" tIns="12065" rIns="0" bIns="0" rtlCol="0" anchor="t">
            <a:spAutoFit/>
          </a:bodyPr>
          <a:lstStyle/>
          <a:p>
            <a:pPr marL="12700">
              <a:spcBef>
                <a:spcPts val="95"/>
              </a:spcBef>
            </a:pPr>
            <a:r>
              <a:rPr lang="zh-CN" altLang="en-US" sz="2500" b="1" spc="-35">
                <a:solidFill>
                  <a:srgbClr val="0063AA"/>
                </a:solidFill>
                <a:latin typeface="PingFang SC" panose="020B0400000000000000" charset="-122"/>
                <a:ea typeface="PingFang SC" panose="020B0400000000000000" charset="-122"/>
                <a:cs typeface="PingFang SC" panose="020B0400000000000000" charset="-122"/>
              </a:rPr>
              <a:t>HPLC results for 1A01 grown on GlcNac and Glucose</a:t>
            </a:r>
            <a:endParaRPr lang="zh-CN" altLang="en-US" sz="2500" b="1" spc="-35" dirty="0">
              <a:solidFill>
                <a:srgbClr val="0063AA"/>
              </a:solidFill>
              <a:latin typeface="PingFang SC" panose="020B0400000000000000" charset="-122"/>
              <a:ea typeface="PingFang SC" panose="020B0400000000000000" charset="-122"/>
              <a:cs typeface="PingFang SC" panose="020B0400000000000000" charset="-122"/>
            </a:endParaRPr>
          </a:p>
        </p:txBody>
      </p:sp>
      <p:sp>
        <p:nvSpPr>
          <p:cNvPr id="55" name="Text Box 54"/>
          <p:cNvSpPr txBox="1"/>
          <p:nvPr/>
        </p:nvSpPr>
        <p:spPr>
          <a:xfrm>
            <a:off x="6400800" y="5334000"/>
            <a:ext cx="6247130" cy="922020"/>
          </a:xfrm>
          <a:prstGeom prst="rect">
            <a:avLst/>
          </a:prstGeom>
          <a:noFill/>
        </p:spPr>
        <p:txBody>
          <a:bodyPr wrap="square" rtlCol="0">
            <a:spAutoFit/>
          </a:bodyPr>
          <a:lstStyle/>
          <a:p>
            <a:r>
              <a:rPr lang="en-US"/>
              <a:t>Retention time of glcnac and succinate overlapping!</a:t>
            </a:r>
            <a:endParaRPr lang="en-US"/>
          </a:p>
          <a:p>
            <a:r>
              <a:rPr lang="en-US"/>
              <a:t>GlcNAc:14.647 minutes</a:t>
            </a:r>
            <a:endParaRPr lang="en-US"/>
          </a:p>
          <a:p>
            <a:r>
              <a:rPr lang="en-US"/>
              <a:t>Succinate:15.162 minutes</a:t>
            </a:r>
            <a:endParaRPr lang="en-US"/>
          </a:p>
        </p:txBody>
      </p:sp>
      <p:grpSp>
        <p:nvGrpSpPr>
          <p:cNvPr id="56" name="object 2"/>
          <p:cNvGrpSpPr/>
          <p:nvPr/>
        </p:nvGrpSpPr>
        <p:grpSpPr>
          <a:xfrm>
            <a:off x="495892" y="1909026"/>
            <a:ext cx="11196955" cy="3044698"/>
            <a:chOff x="380873" y="2484120"/>
            <a:chExt cx="11196955" cy="3044698"/>
          </a:xfrm>
        </p:grpSpPr>
        <p:pic>
          <p:nvPicPr>
            <p:cNvPr id="57" name="object 3"/>
            <p:cNvPicPr/>
            <p:nvPr/>
          </p:nvPicPr>
          <p:blipFill>
            <a:blip r:embed="rId5" cstate="print"/>
            <a:stretch>
              <a:fillRect/>
            </a:stretch>
          </p:blipFill>
          <p:spPr>
            <a:xfrm>
              <a:off x="380873" y="2819146"/>
              <a:ext cx="5361432" cy="2709672"/>
            </a:xfrm>
            <a:prstGeom prst="rect">
              <a:avLst/>
            </a:prstGeom>
          </p:spPr>
        </p:pic>
        <p:pic>
          <p:nvPicPr>
            <p:cNvPr id="58" name="object 4"/>
            <p:cNvPicPr/>
            <p:nvPr/>
          </p:nvPicPr>
          <p:blipFill>
            <a:blip r:embed="rId6" cstate="print"/>
            <a:stretch>
              <a:fillRect/>
            </a:stretch>
          </p:blipFill>
          <p:spPr>
            <a:xfrm>
              <a:off x="6156960" y="2484120"/>
              <a:ext cx="5420868" cy="270967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27" name="object 27"/>
          <p:cNvSpPr txBox="1">
            <a:spLocks noGrp="1"/>
          </p:cNvSpPr>
          <p:nvPr>
            <p:ph type="title"/>
          </p:nvPr>
        </p:nvSpPr>
        <p:spPr>
          <a:xfrm>
            <a:off x="3642359" y="624205"/>
            <a:ext cx="7412355" cy="405765"/>
          </a:xfrm>
          <a:prstGeom prst="rect">
            <a:avLst/>
          </a:prstGeom>
        </p:spPr>
        <p:txBody>
          <a:bodyPr vert="horz" wrap="square" lIns="0" tIns="12065" rIns="0" bIns="0" rtlCol="0">
            <a:spAutoFit/>
          </a:bodyPr>
          <a:lstStyle/>
          <a:p>
            <a:pPr marL="12700">
              <a:lnSpc>
                <a:spcPct val="100000"/>
              </a:lnSpc>
              <a:spcBef>
                <a:spcPts val="95"/>
              </a:spcBef>
            </a:pPr>
            <a:r>
              <a:rPr sz="2500" b="1" spc="-35" dirty="0">
                <a:solidFill>
                  <a:srgbClr val="0063AA"/>
                </a:solidFill>
                <a:latin typeface="PingFang SC" panose="020B0400000000000000" charset="-122"/>
                <a:cs typeface="PingFang SC" panose="020B0400000000000000" charset="-122"/>
              </a:rPr>
              <a:t>Measuring</a:t>
            </a:r>
            <a:r>
              <a:rPr sz="2500" b="1" spc="-15" dirty="0">
                <a:solidFill>
                  <a:srgbClr val="0063AA"/>
                </a:solidFill>
                <a:latin typeface="PingFang SC" panose="020B0400000000000000" charset="-122"/>
                <a:cs typeface="PingFang SC" panose="020B0400000000000000" charset="-122"/>
              </a:rPr>
              <a:t> </a:t>
            </a:r>
            <a:r>
              <a:rPr sz="2500" b="1" spc="-25" dirty="0">
                <a:solidFill>
                  <a:srgbClr val="0063AA"/>
                </a:solidFill>
                <a:latin typeface="PingFang SC" panose="020B0400000000000000" charset="-122"/>
                <a:cs typeface="PingFang SC" panose="020B0400000000000000" charset="-122"/>
              </a:rPr>
              <a:t>Growth</a:t>
            </a:r>
            <a:r>
              <a:rPr sz="2500" b="1" spc="-45" dirty="0">
                <a:solidFill>
                  <a:srgbClr val="0063AA"/>
                </a:solidFill>
                <a:latin typeface="PingFang SC" panose="020B0400000000000000" charset="-122"/>
                <a:cs typeface="PingFang SC" panose="020B0400000000000000" charset="-122"/>
              </a:rPr>
              <a:t> </a:t>
            </a:r>
            <a:r>
              <a:rPr sz="2500" b="1" spc="-25" dirty="0">
                <a:solidFill>
                  <a:srgbClr val="0063AA"/>
                </a:solidFill>
                <a:latin typeface="PingFang SC" panose="020B0400000000000000" charset="-122"/>
                <a:cs typeface="PingFang SC" panose="020B0400000000000000" charset="-122"/>
              </a:rPr>
              <a:t>Rates</a:t>
            </a:r>
            <a:r>
              <a:rPr sz="2500" b="1" spc="-35" dirty="0">
                <a:solidFill>
                  <a:srgbClr val="0063AA"/>
                </a:solidFill>
                <a:latin typeface="PingFang SC" panose="020B0400000000000000" charset="-122"/>
                <a:cs typeface="PingFang SC" panose="020B0400000000000000" charset="-122"/>
              </a:rPr>
              <a:t> </a:t>
            </a:r>
            <a:r>
              <a:rPr sz="2500" b="1" spc="-25" dirty="0">
                <a:solidFill>
                  <a:srgbClr val="0063AA"/>
                </a:solidFill>
                <a:latin typeface="PingFang SC" panose="020B0400000000000000" charset="-122"/>
                <a:cs typeface="PingFang SC" panose="020B0400000000000000" charset="-122"/>
              </a:rPr>
              <a:t>Growth</a:t>
            </a:r>
            <a:r>
              <a:rPr sz="2500" b="1" spc="-45" dirty="0">
                <a:solidFill>
                  <a:srgbClr val="0063AA"/>
                </a:solidFill>
                <a:latin typeface="PingFang SC" panose="020B0400000000000000" charset="-122"/>
                <a:cs typeface="PingFang SC" panose="020B0400000000000000" charset="-122"/>
              </a:rPr>
              <a:t> </a:t>
            </a:r>
            <a:r>
              <a:rPr sz="2500" b="1" spc="-20" dirty="0">
                <a:solidFill>
                  <a:srgbClr val="0063AA"/>
                </a:solidFill>
                <a:latin typeface="PingFang SC" panose="020B0400000000000000" charset="-122"/>
                <a:cs typeface="PingFang SC" panose="020B0400000000000000" charset="-122"/>
              </a:rPr>
              <a:t>of</a:t>
            </a:r>
            <a:r>
              <a:rPr sz="2500" b="1" dirty="0">
                <a:solidFill>
                  <a:srgbClr val="0063AA"/>
                </a:solidFill>
                <a:latin typeface="PingFang SC" panose="020B0400000000000000" charset="-122"/>
                <a:cs typeface="PingFang SC" panose="020B0400000000000000" charset="-122"/>
              </a:rPr>
              <a:t> </a:t>
            </a:r>
            <a:r>
              <a:rPr sz="2500" b="1" spc="-35" dirty="0">
                <a:solidFill>
                  <a:srgbClr val="0063AA"/>
                </a:solidFill>
                <a:latin typeface="PingFang SC" panose="020B0400000000000000" charset="-122"/>
                <a:cs typeface="PingFang SC" panose="020B0400000000000000" charset="-122"/>
              </a:rPr>
              <a:t>Monocultures</a:t>
            </a:r>
            <a:endParaRPr sz="2500">
              <a:latin typeface="PingFang SC" panose="020B0400000000000000" charset="-122"/>
              <a:cs typeface="PingFang SC" panose="020B0400000000000000" charset="-122"/>
            </a:endParaRPr>
          </a:p>
        </p:txBody>
      </p:sp>
      <p:pic>
        <p:nvPicPr>
          <p:cNvPr id="2" name="object 5"/>
          <p:cNvPicPr/>
          <p:nvPr/>
        </p:nvPicPr>
        <p:blipFill>
          <a:blip r:embed="rId5" cstate="print"/>
          <a:stretch>
            <a:fillRect/>
          </a:stretch>
        </p:blipFill>
        <p:spPr>
          <a:xfrm>
            <a:off x="900153" y="1951707"/>
            <a:ext cx="10535379" cy="2612380"/>
          </a:xfrm>
          <a:prstGeom prst="rect">
            <a:avLst/>
          </a:prstGeom>
        </p:spPr>
      </p:pic>
      <p:pic>
        <p:nvPicPr>
          <p:cNvPr id="4" name="object 3"/>
          <p:cNvPicPr/>
          <p:nvPr/>
        </p:nvPicPr>
        <p:blipFill>
          <a:blip r:embed="rId6" cstate="print"/>
          <a:srcRect t="5625" r="50252"/>
          <a:stretch>
            <a:fillRect/>
          </a:stretch>
        </p:blipFill>
        <p:spPr>
          <a:xfrm>
            <a:off x="6400800" y="4577715"/>
            <a:ext cx="2395220" cy="2280285"/>
          </a:xfrm>
          <a:prstGeom prst="rect">
            <a:avLst/>
          </a:prstGeom>
        </p:spPr>
      </p:pic>
      <p:sp>
        <p:nvSpPr>
          <p:cNvPr id="17" name="Text Box 16"/>
          <p:cNvSpPr txBox="1"/>
          <p:nvPr/>
        </p:nvSpPr>
        <p:spPr>
          <a:xfrm>
            <a:off x="3244850" y="4724400"/>
            <a:ext cx="2959100" cy="1015663"/>
          </a:xfrm>
          <a:prstGeom prst="rect">
            <a:avLst/>
          </a:prstGeom>
          <a:noFill/>
        </p:spPr>
        <p:txBody>
          <a:bodyPr wrap="square" lIns="91440" tIns="45720" rIns="91440" bIns="45720" rtlCol="0" anchor="t">
            <a:spAutoFit/>
          </a:bodyPr>
          <a:lstStyle/>
          <a:p>
            <a:pPr marL="285750" indent="-285750">
              <a:buFont typeface="Arial" panose="020B0604020202090204" pitchFamily="34" charset="0"/>
              <a:buChar char="•"/>
            </a:pPr>
            <a:r>
              <a:rPr lang="en-US" sz="1400" dirty="0"/>
              <a:t>the highest detected excreted acetate concentration from </a:t>
            </a:r>
            <a:r>
              <a:rPr lang="en-US" sz="1400" dirty="0" err="1"/>
              <a:t>GlcNAc</a:t>
            </a:r>
            <a:r>
              <a:rPr lang="en-US" sz="1400" dirty="0"/>
              <a:t> is almost </a:t>
            </a:r>
            <a:r>
              <a:rPr lang="en-US" b="1" dirty="0">
                <a:solidFill>
                  <a:schemeClr val="accent3">
                    <a:lumMod val="75000"/>
                  </a:schemeClr>
                </a:solidFill>
              </a:rPr>
              <a:t> 9times</a:t>
            </a:r>
            <a:r>
              <a:rPr lang="en-US" b="1" dirty="0"/>
              <a:t> </a:t>
            </a:r>
            <a:r>
              <a:rPr lang="en-US" sz="1400" dirty="0"/>
              <a:t>higher compared to glucose at 26°C</a:t>
            </a:r>
            <a:endParaRPr lang="en-US" sz="1400" dirty="0">
              <a:cs typeface="Calibri"/>
            </a:endParaRPr>
          </a:p>
        </p:txBody>
      </p:sp>
      <p:pic>
        <p:nvPicPr>
          <p:cNvPr id="19" name="图形 18" descr="问号 纯色填充"/>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2932" y="4797725"/>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a:stretch>
            <a:fillRect/>
          </a:stretch>
        </p:blipFill>
        <p:spPr>
          <a:xfrm>
            <a:off x="744982" y="4002174"/>
            <a:ext cx="5772511" cy="2514450"/>
          </a:xfrm>
          <a:prstGeom prst="rect">
            <a:avLst/>
          </a:prstGeom>
        </p:spPr>
      </p:pic>
      <p:sp>
        <p:nvSpPr>
          <p:cNvPr id="2" name="标题 1"/>
          <p:cNvSpPr>
            <a:spLocks noGrp="1"/>
          </p:cNvSpPr>
          <p:nvPr>
            <p:ph type="title"/>
          </p:nvPr>
        </p:nvSpPr>
        <p:spPr>
          <a:xfrm>
            <a:off x="361926" y="213252"/>
            <a:ext cx="4731515" cy="307777"/>
          </a:xfrm>
        </p:spPr>
        <p:txBody>
          <a:bodyPr wrap="square" lIns="0" tIns="0" rIns="0" bIns="0" anchor="t">
            <a:spAutoFit/>
          </a:bodyPr>
          <a:lstStyle/>
          <a:p>
            <a:r>
              <a:rPr lang="zh-CN" altLang="en-US">
                <a:ea typeface="宋体"/>
              </a:rPr>
              <a:t>Consistent with Amarnath et al. (2023)</a:t>
            </a:r>
            <a:endParaRPr lang="zh-CN" altLang="en-US" dirty="0">
              <a:ea typeface="宋体"/>
            </a:endParaRPr>
          </a:p>
        </p:txBody>
      </p:sp>
      <p:pic>
        <p:nvPicPr>
          <p:cNvPr id="4" name="图片 3" descr="图表&#10;&#10;已自动生成说明"/>
          <p:cNvPicPr>
            <a:picLocks noChangeAspect="1"/>
          </p:cNvPicPr>
          <p:nvPr/>
        </p:nvPicPr>
        <p:blipFill rotWithShape="1">
          <a:blip r:embed="rId2"/>
          <a:srcRect l="51878" t="2970" r="1197" b="144"/>
          <a:stretch>
            <a:fillRect/>
          </a:stretch>
        </p:blipFill>
        <p:spPr>
          <a:xfrm>
            <a:off x="4957634" y="401289"/>
            <a:ext cx="1871545" cy="1855758"/>
          </a:xfrm>
          <a:prstGeom prst="rect">
            <a:avLst/>
          </a:prstGeom>
        </p:spPr>
      </p:pic>
      <p:pic>
        <p:nvPicPr>
          <p:cNvPr id="5" name="图片 4" descr="表格&#10;&#10;已自动生成说明"/>
          <p:cNvPicPr>
            <a:picLocks noChangeAspect="1"/>
          </p:cNvPicPr>
          <p:nvPr/>
        </p:nvPicPr>
        <p:blipFill>
          <a:blip r:embed="rId3"/>
          <a:stretch>
            <a:fillRect/>
          </a:stretch>
        </p:blipFill>
        <p:spPr>
          <a:xfrm>
            <a:off x="3257571" y="2076355"/>
            <a:ext cx="6096000" cy="1608667"/>
          </a:xfrm>
          <a:prstGeom prst="rect">
            <a:avLst/>
          </a:prstGeom>
        </p:spPr>
      </p:pic>
      <p:sp>
        <p:nvSpPr>
          <p:cNvPr id="6" name="文本框 5"/>
          <p:cNvSpPr txBox="1"/>
          <p:nvPr/>
        </p:nvSpPr>
        <p:spPr>
          <a:xfrm>
            <a:off x="281797" y="3818626"/>
            <a:ext cx="81203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dirty="0">
                <a:latin typeface="Times New Roman" panose="02020503050405090304"/>
                <a:ea typeface="宋体"/>
                <a:cs typeface="Times New Roman" panose="02020503050405090304"/>
              </a:rPr>
              <a:t>Monoculture steady-state physiological parameters for V. </a:t>
            </a:r>
            <a:r>
              <a:rPr lang="en-US" altLang="zh-CN" err="1">
                <a:latin typeface="Times New Roman" panose="02020503050405090304"/>
                <a:ea typeface="宋体"/>
                <a:cs typeface="Times New Roman" panose="02020503050405090304"/>
              </a:rPr>
              <a:t>splendidus</a:t>
            </a:r>
            <a:r>
              <a:rPr lang="en-US" altLang="zh-CN" dirty="0">
                <a:latin typeface="Times New Roman" panose="02020503050405090304"/>
                <a:ea typeface="宋体"/>
                <a:cs typeface="Times New Roman" panose="02020503050405090304"/>
              </a:rPr>
              <a:t> sp. 1A01 at 27˚C</a:t>
            </a:r>
            <a:endParaRPr lang="en-US" altLang="zh-CN">
              <a:latin typeface="Times New Roman" panose="02020503050405090304"/>
              <a:ea typeface="宋体"/>
              <a:cs typeface="Times New Roman" panose="02020503050405090304"/>
            </a:endParaRPr>
          </a:p>
        </p:txBody>
      </p:sp>
      <p:pic>
        <p:nvPicPr>
          <p:cNvPr id="7" name="图片 6" descr="图表, 条形图&#10;&#10;已自动生成说明"/>
          <p:cNvPicPr>
            <a:picLocks noChangeAspect="1"/>
          </p:cNvPicPr>
          <p:nvPr/>
        </p:nvPicPr>
        <p:blipFill rotWithShape="1">
          <a:blip r:embed="rId4"/>
          <a:srcRect l="637" t="4839" r="50331" b="403"/>
          <a:stretch>
            <a:fillRect/>
          </a:stretch>
        </p:blipFill>
        <p:spPr>
          <a:xfrm>
            <a:off x="7009394" y="517623"/>
            <a:ext cx="2049091" cy="1735798"/>
          </a:xfrm>
          <a:prstGeom prst="rect">
            <a:avLst/>
          </a:prstGeom>
        </p:spPr>
      </p:pic>
      <p:sp>
        <p:nvSpPr>
          <p:cNvPr id="10" name="文本框 9"/>
          <p:cNvSpPr txBox="1"/>
          <p:nvPr/>
        </p:nvSpPr>
        <p:spPr>
          <a:xfrm>
            <a:off x="7939817" y="5075048"/>
            <a:ext cx="29802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b="1">
                <a:ea typeface="宋体"/>
                <a:cs typeface="Calibri"/>
              </a:rPr>
              <a:t>Acetate Overflow</a:t>
            </a:r>
            <a:endParaRPr lang="zh-CN" altLang="en-US" sz="2000" b="1">
              <a:cs typeface="Calibri"/>
            </a:endParaRPr>
          </a:p>
        </p:txBody>
      </p:sp>
      <p:cxnSp>
        <p:nvCxnSpPr>
          <p:cNvPr id="11" name="直接箭头连接符 10"/>
          <p:cNvCxnSpPr/>
          <p:nvPr/>
        </p:nvCxnSpPr>
        <p:spPr>
          <a:xfrm>
            <a:off x="6098877" y="5106837"/>
            <a:ext cx="1834549" cy="1667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53042" y="7067909"/>
            <a:ext cx="1219631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dirty="0">
                <a:ea typeface="宋体"/>
              </a:rPr>
              <a:t>The yield numbers in bold are based on the measurements during exponential growth . The numbers in regular text are deduced based on stoichiometry and the measured values. The numbers in parenthesis are numbers obtained from similar measurements during exponential growth of 1A01 on glucose and ammonium.</a:t>
            </a:r>
            <a:endParaRPr lang="en-US" altLang="zh-CN" dirty="0">
              <a:ea typeface="宋体"/>
            </a:endParaRPr>
          </a:p>
          <a:p>
            <a:endParaRPr lang="en-US" altLang="zh-CN" dirty="0">
              <a:ea typeface="宋体"/>
              <a:cs typeface="Calibri"/>
            </a:endParaRPr>
          </a:p>
          <a:p>
            <a:r>
              <a:rPr lang="en-US" dirty="0">
                <a:ea typeface="+mn-lt"/>
                <a:cs typeface="+mn-lt"/>
              </a:rPr>
              <a:t>This analysis shows that growth yield on </a:t>
            </a:r>
            <a:r>
              <a:rPr lang="en-US" dirty="0" err="1">
                <a:ea typeface="+mn-lt"/>
                <a:cs typeface="+mn-lt"/>
              </a:rPr>
              <a:t>GlcNAc</a:t>
            </a:r>
            <a:r>
              <a:rPr lang="en-US" dirty="0">
                <a:ea typeface="+mn-lt"/>
                <a:cs typeface="+mn-lt"/>
              </a:rPr>
              <a:t> is similar to the yield on glucose and ammonium, so that the additional excretion of acetate and ammonium for the growth on </a:t>
            </a:r>
            <a:r>
              <a:rPr lang="en-US" dirty="0" err="1">
                <a:ea typeface="+mn-lt"/>
                <a:cs typeface="+mn-lt"/>
              </a:rPr>
              <a:t>GlcNAc</a:t>
            </a:r>
            <a:r>
              <a:rPr lang="en-US" dirty="0">
                <a:ea typeface="+mn-lt"/>
                <a:cs typeface="+mn-lt"/>
              </a:rPr>
              <a:t> compared to growth on glucose can be understood approximately as a result of the “extra” acetyl and amine groups accompanying the glucose in </a:t>
            </a:r>
            <a:r>
              <a:rPr lang="en-US" dirty="0" err="1">
                <a:ea typeface="+mn-lt"/>
                <a:cs typeface="+mn-lt"/>
              </a:rPr>
              <a:t>GlcNAc</a:t>
            </a:r>
            <a:r>
              <a:rPr lang="en-US" dirty="0">
                <a:ea typeface="+mn-lt"/>
                <a:cs typeface="+mn-lt"/>
              </a:rPr>
              <a:t>.</a:t>
            </a:r>
            <a:endParaRPr lang="en-US" dirty="0">
              <a:ea typeface="+mn-lt"/>
              <a:cs typeface="+mn-lt"/>
            </a:endParaRPr>
          </a:p>
          <a:p>
            <a:endParaRPr lang="en-US" dirty="0">
              <a:cs typeface="Calibri"/>
            </a:endParaRPr>
          </a:p>
          <a:p>
            <a:r>
              <a:rPr lang="en-US" dirty="0">
                <a:ea typeface="+mn-lt"/>
                <a:cs typeface="+mn-lt"/>
              </a:rPr>
              <a:t>When metabolic processes produce more acetic acid than can be effectively used or incorporated into biomass, the excess acetic acid accumulates and is eventually excreted by the cell. This overflow phenomenon is a way for the cell to handle and dispose of excess metabolic byproducts.</a:t>
            </a:r>
            <a:endParaRPr lang="en-US" dirty="0"/>
          </a:p>
          <a:p>
            <a:endParaRPr lang="en-US" dirty="0">
              <a:cs typeface="Calibri"/>
            </a:endParaRPr>
          </a:p>
        </p:txBody>
      </p:sp>
      <p:sp>
        <p:nvSpPr>
          <p:cNvPr id="3" name="文本框 2"/>
          <p:cNvSpPr txBox="1"/>
          <p:nvPr/>
        </p:nvSpPr>
        <p:spPr>
          <a:xfrm>
            <a:off x="1438" y="6615022"/>
            <a:ext cx="1221069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000" dirty="0">
                <a:solidFill>
                  <a:srgbClr val="222222"/>
                </a:solidFill>
                <a:latin typeface="Arial" panose="020B0604020202090204"/>
                <a:ea typeface="宋体"/>
                <a:cs typeface="Arial" panose="020B0604020202090204"/>
              </a:rPr>
              <a:t>Amarnath, Kapil, et al. "Stress-induced metabolic exchanges between complementary bacterial types underly a dynamic mechanism of inter-species stress resistance." </a:t>
            </a:r>
            <a:r>
              <a:rPr lang="en-US" altLang="zh-CN" sz="1000" i="1" dirty="0">
                <a:solidFill>
                  <a:srgbClr val="222222"/>
                </a:solidFill>
                <a:latin typeface="Arial" panose="020B0604020202090204"/>
                <a:ea typeface="宋体"/>
                <a:cs typeface="Arial" panose="020B0604020202090204"/>
              </a:rPr>
              <a:t>Nature communications</a:t>
            </a:r>
            <a:r>
              <a:rPr lang="en-US" altLang="zh-CN" sz="1000" dirty="0">
                <a:solidFill>
                  <a:srgbClr val="222222"/>
                </a:solidFill>
                <a:latin typeface="Arial" panose="020B0604020202090204"/>
                <a:ea typeface="宋体"/>
                <a:cs typeface="Arial" panose="020B0604020202090204"/>
              </a:rPr>
              <a:t> 14.1 (2023): 3165.</a:t>
            </a:r>
            <a:endParaRPr lang="en-US" altLang="zh-CN" sz="1000" dirty="0">
              <a:ea typeface="宋体"/>
              <a:cs typeface="Calibri"/>
            </a:endParaRPr>
          </a:p>
        </p:txBody>
      </p:sp>
      <p:sp>
        <p:nvSpPr>
          <p:cNvPr id="16" name="等腰三角形 15"/>
          <p:cNvSpPr/>
          <p:nvPr/>
        </p:nvSpPr>
        <p:spPr>
          <a:xfrm>
            <a:off x="6516138" y="3684590"/>
            <a:ext cx="310718" cy="17755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59546" y="17577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a:t>Vibrio splendidus strain 1A01</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27" name="object 27"/>
          <p:cNvSpPr txBox="1">
            <a:spLocks noGrp="1"/>
          </p:cNvSpPr>
          <p:nvPr>
            <p:ph type="title"/>
          </p:nvPr>
        </p:nvSpPr>
        <p:spPr>
          <a:xfrm>
            <a:off x="3642359" y="624205"/>
            <a:ext cx="7412355" cy="396240"/>
          </a:xfrm>
          <a:prstGeom prst="rect">
            <a:avLst/>
          </a:prstGeom>
        </p:spPr>
        <p:txBody>
          <a:bodyPr vert="horz" wrap="square" lIns="0" tIns="12065" rIns="0" bIns="0" rtlCol="0">
            <a:spAutoFit/>
          </a:bodyPr>
          <a:lstStyle/>
          <a:p>
            <a:pPr marL="12700">
              <a:lnSpc>
                <a:spcPct val="100000"/>
              </a:lnSpc>
              <a:spcBef>
                <a:spcPts val="95"/>
              </a:spcBef>
            </a:pPr>
            <a:r>
              <a:rPr lang="en-US" sz="2500" b="1" spc="-35" dirty="0">
                <a:solidFill>
                  <a:srgbClr val="0063AA"/>
                </a:solidFill>
                <a:latin typeface="PingFang SC" panose="020B0400000000000000" charset="-122"/>
                <a:cs typeface="PingFang SC" panose="020B0400000000000000" charset="-122"/>
              </a:rPr>
              <a:t>Chitinase Assay</a:t>
            </a:r>
            <a:endParaRPr lang="en-US" sz="2500">
              <a:latin typeface="PingFang SC" panose="020B0400000000000000" charset="-122"/>
              <a:cs typeface="PingFang SC" panose="020B0400000000000000" charset="-122"/>
            </a:endParaRPr>
          </a:p>
        </p:txBody>
      </p:sp>
      <p:pic>
        <p:nvPicPr>
          <p:cNvPr id="4" name="object 3"/>
          <p:cNvPicPr/>
          <p:nvPr/>
        </p:nvPicPr>
        <p:blipFill>
          <a:blip r:embed="rId5" cstate="print"/>
          <a:stretch>
            <a:fillRect/>
          </a:stretch>
        </p:blipFill>
        <p:spPr>
          <a:xfrm>
            <a:off x="4782316" y="2673004"/>
            <a:ext cx="6169152" cy="2968752"/>
          </a:xfrm>
          <a:prstGeom prst="rect">
            <a:avLst/>
          </a:prstGeom>
        </p:spPr>
      </p:pic>
      <p:sp>
        <p:nvSpPr>
          <p:cNvPr id="18" name="object 5"/>
          <p:cNvSpPr txBox="1"/>
          <p:nvPr/>
        </p:nvSpPr>
        <p:spPr>
          <a:xfrm>
            <a:off x="449796" y="1334219"/>
            <a:ext cx="8251010" cy="1146468"/>
          </a:xfrm>
          <a:prstGeom prst="rect">
            <a:avLst/>
          </a:prstGeom>
        </p:spPr>
        <p:txBody>
          <a:bodyPr vert="horz" wrap="square" lIns="0" tIns="12700" rIns="0" bIns="0" rtlCol="0" anchor="t">
            <a:spAutoFit/>
          </a:bodyPr>
          <a:lstStyle/>
          <a:p>
            <a:pPr marL="355600" marR="5080" indent="-342900">
              <a:lnSpc>
                <a:spcPct val="100000"/>
              </a:lnSpc>
              <a:spcBef>
                <a:spcPts val="100"/>
              </a:spcBef>
              <a:buFont typeface="Arial" panose="020B0604020202090204"/>
              <a:buChar char="•"/>
              <a:tabLst>
                <a:tab pos="354965" algn="l"/>
                <a:tab pos="355600" algn="l"/>
              </a:tabLst>
            </a:pPr>
            <a:endParaRPr lang="en-US" altLang="zh-CN" sz="2400" spc="-5" dirty="0">
              <a:latin typeface="Helvetica Neue" panose="02000503000000020004"/>
            </a:endParaRPr>
          </a:p>
          <a:p>
            <a:pPr marL="355600" marR="5080" indent="-342900">
              <a:spcBef>
                <a:spcPts val="100"/>
              </a:spcBef>
              <a:buFont typeface="Arial" panose="020B0604020202090204"/>
              <a:buChar char="•"/>
              <a:tabLst>
                <a:tab pos="354965" algn="l"/>
                <a:tab pos="355600" algn="l"/>
              </a:tabLst>
            </a:pPr>
            <a:r>
              <a:rPr lang="zh-CN" sz="2400" spc="-15" dirty="0">
                <a:latin typeface="Helvetica Neue" panose="02000503000000020004"/>
                <a:ea typeface="宋体"/>
                <a:cs typeface="Helvetica Neue" panose="02000503000000020004"/>
              </a:rPr>
              <a:t> </a:t>
            </a:r>
            <a:r>
              <a:rPr sz="2400" spc="-15" dirty="0">
                <a:latin typeface="Helvetica Neue" panose="02000503000000020004"/>
                <a:cs typeface="Helvetica Neue" panose="02000503000000020004"/>
              </a:rPr>
              <a:t>chitin</a:t>
            </a:r>
            <a:r>
              <a:rPr lang="en-US" sz="2400" spc="-15" dirty="0">
                <a:latin typeface="Helvetica Neue" panose="02000503000000020004"/>
                <a:cs typeface="Helvetica Neue" panose="02000503000000020004"/>
              </a:rPr>
              <a:t> </a:t>
            </a:r>
            <a:r>
              <a:rPr sz="2400" spc="-15" dirty="0">
                <a:latin typeface="Helvetica Neue" panose="02000503000000020004"/>
                <a:cs typeface="Helvetica Neue" panose="02000503000000020004"/>
              </a:rPr>
              <a:t>accounts for 20-58% of</a:t>
            </a:r>
            <a:r>
              <a:rPr lang="zh-CN" sz="2400" spc="-15" dirty="0">
                <a:latin typeface="Helvetica Neue" panose="02000503000000020004"/>
                <a:ea typeface="宋体"/>
                <a:cs typeface="Helvetica Neue" panose="02000503000000020004"/>
              </a:rPr>
              <a:t> </a:t>
            </a:r>
            <a:r>
              <a:rPr lang="en-US" altLang="zh-CN" sz="2400" spc="-15" dirty="0">
                <a:latin typeface="Helvetica Neue" panose="02000503000000020004"/>
                <a:ea typeface="宋体"/>
                <a:cs typeface="Helvetica Neue" panose="02000503000000020004"/>
              </a:rPr>
              <a:t>the</a:t>
            </a:r>
            <a:r>
              <a:rPr sz="2400" spc="-15" dirty="0">
                <a:latin typeface="Helvetica Neue" panose="02000503000000020004"/>
                <a:cs typeface="Helvetica Neue" panose="02000503000000020004"/>
              </a:rPr>
              <a:t> dry weight</a:t>
            </a:r>
            <a:r>
              <a:rPr lang="zh-CN" sz="2400" spc="-15" dirty="0">
                <a:latin typeface="Helvetica Neue" panose="02000503000000020004"/>
                <a:ea typeface="宋体"/>
                <a:cs typeface="Helvetica Neue" panose="02000503000000020004"/>
              </a:rPr>
              <a:t> </a:t>
            </a:r>
            <a:r>
              <a:rPr lang="en-US" altLang="zh-CN" sz="2400" spc="-15" dirty="0">
                <a:latin typeface="Helvetica Neue" panose="02000503000000020004"/>
                <a:ea typeface="宋体"/>
                <a:cs typeface="Helvetica Neue" panose="02000503000000020004"/>
              </a:rPr>
              <a:t>of</a:t>
            </a:r>
            <a:r>
              <a:rPr lang="zh-CN" sz="2400" spc="-15" dirty="0">
                <a:latin typeface="Helvetica Neue" panose="02000503000000020004"/>
                <a:ea typeface="宋体"/>
                <a:cs typeface="Helvetica Neue" panose="02000503000000020004"/>
              </a:rPr>
              <a:t> </a:t>
            </a:r>
            <a:r>
              <a:rPr lang="en-US" altLang="zh-CN" sz="2400" spc="-15" dirty="0">
                <a:latin typeface="Helvetica Neue" panose="02000503000000020004"/>
                <a:ea typeface="宋体"/>
                <a:cs typeface="Helvetica Neue" panose="02000503000000020004"/>
              </a:rPr>
              <a:t>shellfish</a:t>
            </a:r>
            <a:endParaRPr sz="2400" spc="-15" dirty="0">
              <a:latin typeface="Helvetica Neue" panose="02000503000000020004"/>
              <a:cs typeface="Helvetica Neue" panose="02000503000000020004"/>
            </a:endParaRPr>
          </a:p>
          <a:p>
            <a:pPr marL="355600" marR="5080" indent="-342900">
              <a:lnSpc>
                <a:spcPct val="100000"/>
              </a:lnSpc>
              <a:spcBef>
                <a:spcPts val="100"/>
              </a:spcBef>
              <a:buFont typeface="Arial" panose="020B0604020202090204" pitchFamily="34" charset="0"/>
              <a:buChar char="•"/>
              <a:tabLst>
                <a:tab pos="354965" algn="l"/>
                <a:tab pos="355600" algn="l"/>
              </a:tabLst>
            </a:pPr>
            <a:r>
              <a:rPr sz="2400" spc="-5" dirty="0">
                <a:solidFill>
                  <a:srgbClr val="FFFFFF"/>
                </a:solidFill>
                <a:latin typeface="Helvetica Neue" panose="02000503000000020004"/>
                <a:cs typeface="Helvetica Neue" panose="02000503000000020004"/>
              </a:rPr>
              <a:t>after</a:t>
            </a:r>
            <a:r>
              <a:rPr sz="2400" spc="-15" dirty="0">
                <a:solidFill>
                  <a:srgbClr val="FFFFFF"/>
                </a:solidFill>
                <a:latin typeface="Helvetica Neue" panose="02000503000000020004"/>
                <a:cs typeface="Helvetica Neue" panose="02000503000000020004"/>
              </a:rPr>
              <a:t> </a:t>
            </a:r>
            <a:r>
              <a:rPr sz="2400" dirty="0">
                <a:solidFill>
                  <a:srgbClr val="FFFFFF"/>
                </a:solidFill>
                <a:latin typeface="Helvetica Neue" panose="02000503000000020004"/>
                <a:cs typeface="Helvetica Neue" panose="02000503000000020004"/>
              </a:rPr>
              <a:t>cellulose</a:t>
            </a:r>
            <a:endParaRPr sz="2400">
              <a:latin typeface="Helvetica Neue" panose="02000503000000020004"/>
              <a:cs typeface="Helvetica Neue" panose="02000503000000020004"/>
            </a:endParaRPr>
          </a:p>
        </p:txBody>
      </p:sp>
      <p:pic>
        <p:nvPicPr>
          <p:cNvPr id="19" name="图片 18" descr="图片包含 游戏机&#10;&#10;已自动生成说明"/>
          <p:cNvPicPr>
            <a:picLocks noChangeAspect="1"/>
          </p:cNvPicPr>
          <p:nvPr/>
        </p:nvPicPr>
        <p:blipFill>
          <a:blip r:embed="rId6"/>
          <a:stretch>
            <a:fillRect/>
          </a:stretch>
        </p:blipFill>
        <p:spPr>
          <a:xfrm>
            <a:off x="767026" y="3032673"/>
            <a:ext cx="3074798" cy="2612367"/>
          </a:xfrm>
          <a:prstGeom prst="rect">
            <a:avLst/>
          </a:prstGeom>
        </p:spPr>
      </p:pic>
      <p:sp>
        <p:nvSpPr>
          <p:cNvPr id="20" name="文本框 19"/>
          <p:cNvSpPr txBox="1"/>
          <p:nvPr/>
        </p:nvSpPr>
        <p:spPr>
          <a:xfrm>
            <a:off x="914400" y="7096664"/>
            <a:ext cx="113121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55600" indent="-342900">
              <a:buFont typeface="Arial,Sans-Serif"/>
              <a:buChar char="•"/>
            </a:pPr>
            <a:r>
              <a:rPr lang="en-US" altLang="zh-CN" sz="2400" dirty="0">
                <a:latin typeface="Helvetica Neue" panose="02000503000000020004"/>
                <a:ea typeface="宋体"/>
                <a:cs typeface="Arial" panose="020B0604020202090204"/>
              </a:rPr>
              <a:t>chitin is the second  most </a:t>
            </a:r>
            <a:r>
              <a:rPr lang="en-US" altLang="zh-CN" sz="2400" dirty="0" err="1">
                <a:latin typeface="Helvetica Neue" panose="02000503000000020004"/>
                <a:ea typeface="宋体"/>
                <a:cs typeface="Arial" panose="020B0604020202090204"/>
              </a:rPr>
              <a:t>aboundant</a:t>
            </a:r>
            <a:r>
              <a:rPr lang="en-US" altLang="zh-CN" sz="2400" dirty="0">
                <a:latin typeface="Helvetica Neue" panose="02000503000000020004"/>
                <a:ea typeface="宋体"/>
                <a:cs typeface="Arial" panose="020B0604020202090204"/>
              </a:rPr>
              <a:t>  polysaccharide </a:t>
            </a:r>
            <a:r>
              <a:rPr lang="en-US" altLang="zh-CN" sz="2400" dirty="0" err="1">
                <a:latin typeface="Helvetica Neue" panose="02000503000000020004"/>
                <a:ea typeface="宋体"/>
                <a:cs typeface="Arial" panose="020B0604020202090204"/>
              </a:rPr>
              <a:t>occuring</a:t>
            </a:r>
            <a:r>
              <a:rPr lang="en-US" altLang="zh-CN" sz="2400" dirty="0">
                <a:latin typeface="Helvetica Neue" panose="02000503000000020004"/>
                <a:ea typeface="宋体"/>
                <a:cs typeface="Arial" panose="020B0604020202090204"/>
              </a:rPr>
              <a:t>  in nature ​</a:t>
            </a:r>
            <a:endParaRPr lang="en-US" altLang="zh-CN" sz="2400" dirty="0">
              <a:latin typeface="Helvetica Neue" panose="02000503000000020004"/>
              <a:ea typeface="宋体"/>
              <a:cs typeface="Arial" panose="020B0604020202090204"/>
            </a:endParaRPr>
          </a:p>
          <a:p>
            <a:pPr marL="12700"/>
            <a:endParaRPr lang="en-US" altLang="zh-CN" sz="2400" dirty="0">
              <a:latin typeface="Helvetica Neue" panose="02000503000000020004"/>
              <a:ea typeface="宋体"/>
              <a:cs typeface="Arial" panose="020B0604020202090204"/>
            </a:endParaRPr>
          </a:p>
          <a:p>
            <a:pPr marL="355600" indent="-342900">
              <a:buFont typeface="Arial,Sans-Serif"/>
              <a:buChar char="•"/>
            </a:pPr>
            <a:r>
              <a:rPr lang="en-US" altLang="zh-CN" sz="2400" dirty="0">
                <a:latin typeface="Helvetica Neue" panose="02000503000000020004"/>
                <a:ea typeface="宋体"/>
                <a:cs typeface="Arial" panose="020B0604020202090204"/>
              </a:rPr>
              <a:t> Typically, around 75% of the total body weight of shellfish is discarded as waste, with </a:t>
            </a:r>
            <a:endParaRPr lang="en-US" altLang="zh-CN" sz="2400" dirty="0">
              <a:latin typeface="Helvetica Neue" panose="02000503000000020004"/>
              <a:ea typeface="宋体"/>
              <a:cs typeface="Arial" panose="020B060402020209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0673804" y="6245580"/>
            <a:ext cx="602615" cy="339090"/>
          </a:xfrm>
          <a:custGeom>
            <a:avLst/>
            <a:gdLst/>
            <a:ahLst/>
            <a:cxnLst/>
            <a:rect l="l" t="t" r="r" b="b"/>
            <a:pathLst>
              <a:path w="602615" h="339090">
                <a:moveTo>
                  <a:pt x="306298" y="0"/>
                </a:moveTo>
                <a:lnTo>
                  <a:pt x="256832" y="0"/>
                </a:lnTo>
                <a:lnTo>
                  <a:pt x="166458" y="255993"/>
                </a:lnTo>
                <a:lnTo>
                  <a:pt x="72288" y="0"/>
                </a:lnTo>
                <a:lnTo>
                  <a:pt x="0" y="0"/>
                </a:lnTo>
                <a:lnTo>
                  <a:pt x="120802" y="331063"/>
                </a:lnTo>
                <a:lnTo>
                  <a:pt x="188341" y="331063"/>
                </a:lnTo>
                <a:lnTo>
                  <a:pt x="306298" y="0"/>
                </a:lnTo>
                <a:close/>
              </a:path>
              <a:path w="602615" h="339090">
                <a:moveTo>
                  <a:pt x="602132" y="0"/>
                </a:moveTo>
                <a:lnTo>
                  <a:pt x="543153" y="0"/>
                </a:lnTo>
                <a:lnTo>
                  <a:pt x="543153" y="207873"/>
                </a:lnTo>
                <a:lnTo>
                  <a:pt x="542074" y="231152"/>
                </a:lnTo>
                <a:lnTo>
                  <a:pt x="526034" y="276225"/>
                </a:lnTo>
                <a:lnTo>
                  <a:pt x="480364" y="293535"/>
                </a:lnTo>
                <a:lnTo>
                  <a:pt x="466090" y="292455"/>
                </a:lnTo>
                <a:lnTo>
                  <a:pt x="423811" y="264655"/>
                </a:lnTo>
                <a:lnTo>
                  <a:pt x="413778" y="203060"/>
                </a:lnTo>
                <a:lnTo>
                  <a:pt x="413778" y="0"/>
                </a:lnTo>
                <a:lnTo>
                  <a:pt x="345300" y="0"/>
                </a:lnTo>
                <a:lnTo>
                  <a:pt x="345300" y="202107"/>
                </a:lnTo>
                <a:lnTo>
                  <a:pt x="346367" y="229019"/>
                </a:lnTo>
                <a:lnTo>
                  <a:pt x="354926" y="271259"/>
                </a:lnTo>
                <a:lnTo>
                  <a:pt x="382511" y="309422"/>
                </a:lnTo>
                <a:lnTo>
                  <a:pt x="424154" y="331863"/>
                </a:lnTo>
                <a:lnTo>
                  <a:pt x="478472" y="338772"/>
                </a:lnTo>
                <a:lnTo>
                  <a:pt x="498259" y="338023"/>
                </a:lnTo>
                <a:lnTo>
                  <a:pt x="546950" y="325310"/>
                </a:lnTo>
                <a:lnTo>
                  <a:pt x="579983" y="297561"/>
                </a:lnTo>
                <a:lnTo>
                  <a:pt x="598551" y="252755"/>
                </a:lnTo>
                <a:lnTo>
                  <a:pt x="602132" y="203060"/>
                </a:lnTo>
                <a:lnTo>
                  <a:pt x="602132" y="0"/>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1346377" y="6145479"/>
            <a:ext cx="403269" cy="431799"/>
          </a:xfrm>
          <a:prstGeom prst="rect">
            <a:avLst/>
          </a:prstGeom>
        </p:spPr>
      </p:pic>
      <p:pic>
        <p:nvPicPr>
          <p:cNvPr id="5" name="object 5"/>
          <p:cNvPicPr/>
          <p:nvPr/>
        </p:nvPicPr>
        <p:blipFill>
          <a:blip r:embed="rId2" cstate="print"/>
          <a:stretch>
            <a:fillRect/>
          </a:stretch>
        </p:blipFill>
        <p:spPr>
          <a:xfrm>
            <a:off x="1066520" y="228892"/>
            <a:ext cx="4481639" cy="4902199"/>
          </a:xfrm>
          <a:prstGeom prst="rect">
            <a:avLst/>
          </a:prstGeom>
        </p:spPr>
      </p:pic>
      <p:pic>
        <p:nvPicPr>
          <p:cNvPr id="6" name="object 6"/>
          <p:cNvPicPr/>
          <p:nvPr/>
        </p:nvPicPr>
        <p:blipFill>
          <a:blip r:embed="rId3" cstate="print"/>
          <a:stretch>
            <a:fillRect/>
          </a:stretch>
        </p:blipFill>
        <p:spPr>
          <a:xfrm>
            <a:off x="1442224" y="5958344"/>
            <a:ext cx="10751044" cy="899655"/>
          </a:xfrm>
          <a:prstGeom prst="rect">
            <a:avLst/>
          </a:prstGeom>
        </p:spPr>
      </p:pic>
      <p:sp>
        <p:nvSpPr>
          <p:cNvPr id="7" name="object 7"/>
          <p:cNvSpPr txBox="1"/>
          <p:nvPr/>
        </p:nvSpPr>
        <p:spPr>
          <a:xfrm>
            <a:off x="1928495" y="6390322"/>
            <a:ext cx="6915150"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005CA9"/>
                </a:solidFill>
                <a:latin typeface="Helvetica Neue" panose="02000503000000020004"/>
                <a:cs typeface="Helvetica Neue" panose="02000503000000020004"/>
              </a:rPr>
              <a:t>https://</a:t>
            </a:r>
            <a:r>
              <a:rPr sz="2000" spc="-5" dirty="0">
                <a:solidFill>
                  <a:srgbClr val="005CA9"/>
                </a:solidFill>
                <a:latin typeface="Helvetica Neue" panose="02000503000000020004"/>
                <a:cs typeface="Helvetica Neue" panose="02000503000000020004"/>
                <a:hlinkClick r:id="rId4"/>
              </a:rPr>
              <a:t>www.sigmaaldrich.com/SG/en/product/sigma/m5639</a:t>
            </a:r>
            <a:endParaRPr sz="2000">
              <a:latin typeface="Helvetica Neue" panose="02000503000000020004"/>
              <a:cs typeface="Helvetica Neue" panose="02000503000000020004"/>
            </a:endParaRPr>
          </a:p>
        </p:txBody>
      </p:sp>
      <p:sp>
        <p:nvSpPr>
          <p:cNvPr id="8" name="object 8"/>
          <p:cNvSpPr txBox="1">
            <a:spLocks noGrp="1"/>
          </p:cNvSpPr>
          <p:nvPr>
            <p:ph type="title"/>
          </p:nvPr>
        </p:nvSpPr>
        <p:spPr>
          <a:xfrm>
            <a:off x="9636759" y="271462"/>
            <a:ext cx="2402840" cy="777875"/>
          </a:xfrm>
          <a:prstGeom prst="rect">
            <a:avLst/>
          </a:prstGeom>
          <a:solidFill>
            <a:srgbClr val="0077B3"/>
          </a:solidFill>
        </p:spPr>
        <p:txBody>
          <a:bodyPr vert="horz" wrap="square" lIns="0" tIns="130175" rIns="0" bIns="0" rtlCol="0">
            <a:spAutoFit/>
          </a:bodyPr>
          <a:lstStyle/>
          <a:p>
            <a:pPr marL="251460">
              <a:lnSpc>
                <a:spcPct val="100000"/>
              </a:lnSpc>
              <a:spcBef>
                <a:spcPts val="1025"/>
              </a:spcBef>
            </a:pPr>
            <a:r>
              <a:rPr sz="2500" spc="-5" dirty="0">
                <a:solidFill>
                  <a:srgbClr val="FFFFFF"/>
                </a:solidFill>
                <a:latin typeface="PingFang SC" panose="020B0400000000000000" charset="-122"/>
                <a:cs typeface="PingFang SC" panose="020B0400000000000000" charset="-122"/>
              </a:rPr>
              <a:t>Chitinase</a:t>
            </a:r>
            <a:r>
              <a:rPr sz="2500" spc="-25" dirty="0">
                <a:solidFill>
                  <a:srgbClr val="FFFFFF"/>
                </a:solidFill>
                <a:latin typeface="PingFang SC" panose="020B0400000000000000" charset="-122"/>
                <a:cs typeface="PingFang SC" panose="020B0400000000000000" charset="-122"/>
              </a:rPr>
              <a:t> </a:t>
            </a:r>
            <a:r>
              <a:rPr sz="2500" spc="-5" dirty="0">
                <a:solidFill>
                  <a:srgbClr val="FFFFFF"/>
                </a:solidFill>
                <a:latin typeface="PingFang SC" panose="020B0400000000000000" charset="-122"/>
                <a:cs typeface="PingFang SC" panose="020B0400000000000000" charset="-122"/>
              </a:rPr>
              <a:t>Kit</a:t>
            </a:r>
            <a:endParaRPr sz="2500">
              <a:latin typeface="PingFang SC" panose="020B0400000000000000" charset="-122"/>
              <a:cs typeface="PingFang SC" panose="020B0400000000000000" charset="-122"/>
            </a:endParaRPr>
          </a:p>
        </p:txBody>
      </p:sp>
      <p:sp>
        <p:nvSpPr>
          <p:cNvPr id="9" name="object 9"/>
          <p:cNvSpPr txBox="1"/>
          <p:nvPr/>
        </p:nvSpPr>
        <p:spPr>
          <a:xfrm>
            <a:off x="438150" y="6297726"/>
            <a:ext cx="159385"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7E7E7E"/>
                </a:solidFill>
                <a:latin typeface="PingFang SC" panose="020B0400000000000000" charset="-122"/>
                <a:cs typeface="PingFang SC" panose="020B0400000000000000" charset="-122"/>
              </a:rPr>
              <a:t>1</a:t>
            </a:r>
            <a:r>
              <a:rPr sz="1050" dirty="0">
                <a:solidFill>
                  <a:srgbClr val="7E7E7E"/>
                </a:solidFill>
                <a:latin typeface="PingFang SC" panose="020B0400000000000000" charset="-122"/>
                <a:cs typeface="PingFang SC" panose="020B0400000000000000" charset="-122"/>
              </a:rPr>
              <a:t>3</a:t>
            </a:r>
            <a:endParaRPr sz="1050">
              <a:latin typeface="PingFang SC" panose="020B0400000000000000" charset="-122"/>
              <a:cs typeface="PingFang SC" panose="020B0400000000000000" charset="-122"/>
            </a:endParaRPr>
          </a:p>
        </p:txBody>
      </p:sp>
      <p:grpSp>
        <p:nvGrpSpPr>
          <p:cNvPr id="10" name="object 10"/>
          <p:cNvGrpSpPr/>
          <p:nvPr/>
        </p:nvGrpSpPr>
        <p:grpSpPr>
          <a:xfrm>
            <a:off x="1904872" y="685673"/>
            <a:ext cx="2827020" cy="3321050"/>
            <a:chOff x="2967227" y="711708"/>
            <a:chExt cx="2827020" cy="3321050"/>
          </a:xfrm>
        </p:grpSpPr>
        <p:pic>
          <p:nvPicPr>
            <p:cNvPr id="11" name="object 11"/>
            <p:cNvPicPr/>
            <p:nvPr/>
          </p:nvPicPr>
          <p:blipFill>
            <a:blip r:embed="rId5" cstate="print"/>
            <a:stretch>
              <a:fillRect/>
            </a:stretch>
          </p:blipFill>
          <p:spPr>
            <a:xfrm>
              <a:off x="2967227" y="711708"/>
              <a:ext cx="2633472" cy="1417320"/>
            </a:xfrm>
            <a:prstGeom prst="rect">
              <a:avLst/>
            </a:prstGeom>
          </p:spPr>
        </p:pic>
        <p:pic>
          <p:nvPicPr>
            <p:cNvPr id="12" name="object 12"/>
            <p:cNvPicPr/>
            <p:nvPr/>
          </p:nvPicPr>
          <p:blipFill>
            <a:blip r:embed="rId6" cstate="print"/>
            <a:stretch>
              <a:fillRect/>
            </a:stretch>
          </p:blipFill>
          <p:spPr>
            <a:xfrm>
              <a:off x="3069335" y="2008632"/>
              <a:ext cx="2724912" cy="2023872"/>
            </a:xfrm>
            <a:prstGeom prst="rect">
              <a:avLst/>
            </a:prstGeom>
          </p:spPr>
        </p:pic>
      </p:grpSp>
      <p:grpSp>
        <p:nvGrpSpPr>
          <p:cNvPr id="13" name="object 13"/>
          <p:cNvGrpSpPr/>
          <p:nvPr/>
        </p:nvGrpSpPr>
        <p:grpSpPr>
          <a:xfrm>
            <a:off x="7326134" y="1153637"/>
            <a:ext cx="4763135" cy="4427220"/>
            <a:chOff x="7326134" y="1153637"/>
            <a:chExt cx="4763135" cy="4427220"/>
          </a:xfrm>
        </p:grpSpPr>
        <p:pic>
          <p:nvPicPr>
            <p:cNvPr id="14" name="object 14"/>
            <p:cNvPicPr/>
            <p:nvPr/>
          </p:nvPicPr>
          <p:blipFill>
            <a:blip r:embed="rId7" cstate="print"/>
            <a:stretch>
              <a:fillRect/>
            </a:stretch>
          </p:blipFill>
          <p:spPr>
            <a:xfrm>
              <a:off x="7500343" y="3282451"/>
              <a:ext cx="2521994" cy="2298003"/>
            </a:xfrm>
            <a:prstGeom prst="rect">
              <a:avLst/>
            </a:prstGeom>
          </p:spPr>
        </p:pic>
        <p:pic>
          <p:nvPicPr>
            <p:cNvPr id="15" name="object 15"/>
            <p:cNvPicPr/>
            <p:nvPr/>
          </p:nvPicPr>
          <p:blipFill>
            <a:blip r:embed="rId8" cstate="print"/>
            <a:stretch>
              <a:fillRect/>
            </a:stretch>
          </p:blipFill>
          <p:spPr>
            <a:xfrm>
              <a:off x="7756682" y="1153637"/>
              <a:ext cx="1721938" cy="984962"/>
            </a:xfrm>
            <a:prstGeom prst="rect">
              <a:avLst/>
            </a:prstGeom>
          </p:spPr>
        </p:pic>
        <p:pic>
          <p:nvPicPr>
            <p:cNvPr id="16" name="object 16"/>
            <p:cNvPicPr/>
            <p:nvPr/>
          </p:nvPicPr>
          <p:blipFill>
            <a:blip r:embed="rId9" cstate="print"/>
            <a:stretch>
              <a:fillRect/>
            </a:stretch>
          </p:blipFill>
          <p:spPr>
            <a:xfrm>
              <a:off x="7326134" y="1981974"/>
              <a:ext cx="4762754" cy="1797939"/>
            </a:xfrm>
            <a:prstGeom prst="rect">
              <a:avLst/>
            </a:prstGeom>
          </p:spPr>
        </p:pic>
      </p:grpSp>
      <p:sp>
        <p:nvSpPr>
          <p:cNvPr id="17" name="object 17"/>
          <p:cNvSpPr txBox="1"/>
          <p:nvPr/>
        </p:nvSpPr>
        <p:spPr>
          <a:xfrm>
            <a:off x="7818755" y="2466340"/>
            <a:ext cx="2834005" cy="69786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5CA9"/>
                </a:solidFill>
                <a:latin typeface="Helvetica Neue" panose="02000503000000020004"/>
                <a:cs typeface="Helvetica Neue" panose="02000503000000020004"/>
              </a:rPr>
              <a:t>·</a:t>
            </a:r>
            <a:r>
              <a:rPr sz="2400" spc="-45" dirty="0">
                <a:solidFill>
                  <a:srgbClr val="005CA9"/>
                </a:solidFill>
                <a:latin typeface="Helvetica Neue" panose="02000503000000020004"/>
                <a:cs typeface="Helvetica Neue" panose="02000503000000020004"/>
              </a:rPr>
              <a:t> </a:t>
            </a:r>
            <a:r>
              <a:rPr sz="2000" spc="-5" dirty="0">
                <a:solidFill>
                  <a:srgbClr val="005CA9"/>
                </a:solidFill>
                <a:latin typeface="Helvetica Neue" panose="02000503000000020004"/>
                <a:cs typeface="Helvetica Neue" panose="02000503000000020004"/>
              </a:rPr>
              <a:t>4-MU</a:t>
            </a:r>
            <a:endParaRPr sz="2000">
              <a:latin typeface="Helvetica Neue" panose="02000503000000020004"/>
              <a:cs typeface="Helvetica Neue" panose="02000503000000020004"/>
            </a:endParaRPr>
          </a:p>
          <a:p>
            <a:pPr marL="153035">
              <a:lnSpc>
                <a:spcPct val="100000"/>
              </a:lnSpc>
              <a:spcBef>
                <a:spcPts val="10"/>
              </a:spcBef>
            </a:pPr>
            <a:r>
              <a:rPr sz="2000" spc="-5" dirty="0">
                <a:solidFill>
                  <a:srgbClr val="005CA9"/>
                </a:solidFill>
                <a:latin typeface="Helvetica Neue" panose="02000503000000020004"/>
                <a:cs typeface="Helvetica Neue" panose="02000503000000020004"/>
              </a:rPr>
              <a:t>(4-Methylumbelliferone)</a:t>
            </a:r>
            <a:endParaRPr sz="2000">
              <a:latin typeface="Helvetica Neue" panose="02000503000000020004"/>
              <a:cs typeface="Helvetica Neue" panose="02000503000000020004"/>
            </a:endParaRPr>
          </a:p>
        </p:txBody>
      </p:sp>
      <p:pic>
        <p:nvPicPr>
          <p:cNvPr id="18" name="object 18"/>
          <p:cNvPicPr/>
          <p:nvPr/>
        </p:nvPicPr>
        <p:blipFill>
          <a:blip r:embed="rId10" cstate="print"/>
          <a:stretch>
            <a:fillRect/>
          </a:stretch>
        </p:blipFill>
        <p:spPr>
          <a:xfrm>
            <a:off x="1306334" y="4708664"/>
            <a:ext cx="5530469" cy="1373124"/>
          </a:xfrm>
          <a:prstGeom prst="rect">
            <a:avLst/>
          </a:prstGeom>
        </p:spPr>
      </p:pic>
      <p:sp>
        <p:nvSpPr>
          <p:cNvPr id="19" name="object 19"/>
          <p:cNvSpPr txBox="1"/>
          <p:nvPr/>
        </p:nvSpPr>
        <p:spPr>
          <a:xfrm>
            <a:off x="1792604" y="5186679"/>
            <a:ext cx="362521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5CA9"/>
                </a:solidFill>
                <a:latin typeface="Helvetica Neue" panose="02000503000000020004"/>
                <a:cs typeface="Helvetica Neue" panose="02000503000000020004"/>
              </a:rPr>
              <a:t>·</a:t>
            </a:r>
            <a:r>
              <a:rPr sz="2400" spc="-15" dirty="0">
                <a:solidFill>
                  <a:srgbClr val="005CA9"/>
                </a:solidFill>
                <a:latin typeface="Helvetica Neue" panose="02000503000000020004"/>
                <a:cs typeface="Helvetica Neue" panose="02000503000000020004"/>
              </a:rPr>
              <a:t> </a:t>
            </a:r>
            <a:r>
              <a:rPr sz="2000" spc="-5" dirty="0">
                <a:solidFill>
                  <a:srgbClr val="005CA9"/>
                </a:solidFill>
                <a:latin typeface="Helvetica Neue" panose="02000503000000020004"/>
                <a:cs typeface="Helvetica Neue" panose="02000503000000020004"/>
              </a:rPr>
              <a:t>detecting</a:t>
            </a:r>
            <a:r>
              <a:rPr sz="2000" spc="-10" dirty="0">
                <a:solidFill>
                  <a:srgbClr val="005CA9"/>
                </a:solidFill>
                <a:latin typeface="Helvetica Neue" panose="02000503000000020004"/>
                <a:cs typeface="Helvetica Neue" panose="02000503000000020004"/>
              </a:rPr>
              <a:t> </a:t>
            </a:r>
            <a:r>
              <a:rPr sz="2000" spc="-5" dirty="0">
                <a:solidFill>
                  <a:srgbClr val="005CA9"/>
                </a:solidFill>
                <a:latin typeface="Helvetica Neue" panose="02000503000000020004"/>
                <a:cs typeface="Helvetica Neue" panose="02000503000000020004"/>
              </a:rPr>
              <a:t>exochitinase</a:t>
            </a:r>
            <a:r>
              <a:rPr sz="2000" spc="-10" dirty="0">
                <a:solidFill>
                  <a:srgbClr val="005CA9"/>
                </a:solidFill>
                <a:latin typeface="Helvetica Neue" panose="02000503000000020004"/>
                <a:cs typeface="Helvetica Neue" panose="02000503000000020004"/>
              </a:rPr>
              <a:t> </a:t>
            </a:r>
            <a:r>
              <a:rPr sz="2000" spc="-5" dirty="0">
                <a:solidFill>
                  <a:srgbClr val="005CA9"/>
                </a:solidFill>
                <a:latin typeface="Helvetica Neue" panose="02000503000000020004"/>
                <a:cs typeface="Helvetica Neue" panose="02000503000000020004"/>
              </a:rPr>
              <a:t>activity</a:t>
            </a:r>
            <a:endParaRPr sz="2000">
              <a:latin typeface="Helvetica Neue" panose="02000503000000020004"/>
              <a:cs typeface="Helvetica Neue" panose="02000503000000020004"/>
            </a:endParaRPr>
          </a:p>
        </p:txBody>
      </p:sp>
      <p:pic>
        <p:nvPicPr>
          <p:cNvPr id="20" name="object 20"/>
          <p:cNvPicPr/>
          <p:nvPr/>
        </p:nvPicPr>
        <p:blipFill>
          <a:blip r:embed="rId11" cstate="print"/>
          <a:stretch>
            <a:fillRect/>
          </a:stretch>
        </p:blipFill>
        <p:spPr>
          <a:xfrm>
            <a:off x="6858139" y="5000764"/>
            <a:ext cx="4860784" cy="1576959"/>
          </a:xfrm>
          <a:prstGeom prst="rect">
            <a:avLst/>
          </a:prstGeom>
        </p:spPr>
      </p:pic>
      <p:sp>
        <p:nvSpPr>
          <p:cNvPr id="21" name="object 21"/>
          <p:cNvSpPr txBox="1"/>
          <p:nvPr/>
        </p:nvSpPr>
        <p:spPr>
          <a:xfrm>
            <a:off x="7391400" y="5452745"/>
            <a:ext cx="5986780" cy="61023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5CA9"/>
                </a:solidFill>
                <a:latin typeface="Helvetica Neue" panose="02000503000000020004"/>
                <a:cs typeface="Helvetica Neue" panose="02000503000000020004"/>
              </a:rPr>
              <a:t>·</a:t>
            </a:r>
            <a:r>
              <a:rPr sz="2400" spc="-15" dirty="0">
                <a:solidFill>
                  <a:srgbClr val="005CA9"/>
                </a:solidFill>
                <a:latin typeface="Helvetica Neue" panose="02000503000000020004"/>
                <a:cs typeface="Helvetica Neue" panose="02000503000000020004"/>
              </a:rPr>
              <a:t>  </a:t>
            </a:r>
            <a:r>
              <a:rPr sz="1400" spc="-15" dirty="0">
                <a:solidFill>
                  <a:srgbClr val="005CA9"/>
                </a:solidFill>
                <a:latin typeface="Helvetica Neue" panose="02000503000000020004"/>
                <a:cs typeface="Helvetica Neue" panose="02000503000000020004"/>
              </a:rPr>
              <a:t>4-Methylumbelliferyl -D</a:t>
            </a:r>
            <a:r>
              <a:rPr lang="en-US" sz="1400" spc="-15" dirty="0">
                <a:solidFill>
                  <a:srgbClr val="005CA9"/>
                </a:solidFill>
                <a:latin typeface="Helvetica Neue" panose="02000503000000020004"/>
                <a:cs typeface="Helvetica Neue" panose="02000503000000020004"/>
              </a:rPr>
              <a:t> </a:t>
            </a:r>
            <a:r>
              <a:rPr sz="1400" spc="-15" dirty="0">
                <a:solidFill>
                  <a:srgbClr val="005CA9"/>
                </a:solidFill>
                <a:latin typeface="Helvetica Neue" panose="02000503000000020004"/>
                <a:cs typeface="Helvetica Neue" panose="02000503000000020004"/>
              </a:rPr>
              <a:t>N,N,N_x0002_triacetylchitotriose</a:t>
            </a:r>
            <a:r>
              <a:rPr lang="en-US" sz="1400" spc="-15" dirty="0">
                <a:solidFill>
                  <a:srgbClr val="005CA9"/>
                </a:solidFill>
                <a:latin typeface="Helvetica Neue" panose="02000503000000020004"/>
                <a:cs typeface="Helvetica Neue" panose="02000503000000020004"/>
              </a:rPr>
              <a:t>(sub3)</a:t>
            </a:r>
            <a:endParaRPr lang="en-US" sz="1400" spc="-15" dirty="0">
              <a:solidFill>
                <a:srgbClr val="005CA9"/>
              </a:solidFill>
              <a:latin typeface="Helvetica Neue" panose="02000503000000020004"/>
              <a:cs typeface="Helvetica Neue" panose="02000503000000020004"/>
            </a:endParaRPr>
          </a:p>
          <a:p>
            <a:pPr marL="355600" indent="-342900">
              <a:lnSpc>
                <a:spcPct val="100000"/>
              </a:lnSpc>
              <a:spcBef>
                <a:spcPts val="100"/>
              </a:spcBef>
              <a:buFont typeface="Arial" panose="020B0604020202090204" pitchFamily="34" charset="0"/>
              <a:buChar char="•"/>
            </a:pPr>
            <a:r>
              <a:rPr sz="1400" spc="-5" dirty="0">
                <a:solidFill>
                  <a:srgbClr val="005CA9"/>
                </a:solidFill>
                <a:latin typeface="Helvetica Neue" panose="02000503000000020004"/>
                <a:cs typeface="Helvetica Neue" panose="02000503000000020004"/>
              </a:rPr>
              <a:t>detecting</a:t>
            </a:r>
            <a:r>
              <a:rPr sz="1400" spc="-10" dirty="0">
                <a:solidFill>
                  <a:srgbClr val="005CA9"/>
                </a:solidFill>
                <a:latin typeface="Helvetica Neue" panose="02000503000000020004"/>
                <a:cs typeface="Helvetica Neue" panose="02000503000000020004"/>
              </a:rPr>
              <a:t> </a:t>
            </a:r>
            <a:r>
              <a:rPr sz="1400" spc="-5" dirty="0">
                <a:solidFill>
                  <a:srgbClr val="005CA9"/>
                </a:solidFill>
                <a:latin typeface="Helvetica Neue" panose="02000503000000020004"/>
                <a:cs typeface="Helvetica Neue" panose="02000503000000020004"/>
              </a:rPr>
              <a:t>endochitinase</a:t>
            </a:r>
            <a:r>
              <a:rPr sz="1400" spc="-10" dirty="0">
                <a:solidFill>
                  <a:srgbClr val="005CA9"/>
                </a:solidFill>
                <a:latin typeface="Helvetica Neue" panose="02000503000000020004"/>
                <a:cs typeface="Helvetica Neue" panose="02000503000000020004"/>
              </a:rPr>
              <a:t> </a:t>
            </a:r>
            <a:r>
              <a:rPr sz="1400" spc="-5" dirty="0">
                <a:solidFill>
                  <a:srgbClr val="005CA9"/>
                </a:solidFill>
                <a:latin typeface="Helvetica Neue" panose="02000503000000020004"/>
                <a:cs typeface="Helvetica Neue" panose="02000503000000020004"/>
              </a:rPr>
              <a:t>activity</a:t>
            </a:r>
            <a:endParaRPr sz="1400">
              <a:latin typeface="Helvetica Neue" panose="02000503000000020004"/>
              <a:cs typeface="Helvetica Neue" panose="02000503000000020004"/>
            </a:endParaRPr>
          </a:p>
        </p:txBody>
      </p:sp>
      <p:cxnSp>
        <p:nvCxnSpPr>
          <p:cNvPr id="22" name="Straight Arrow Connector 21"/>
          <p:cNvCxnSpPr>
            <a:stCxn id="11" idx="3"/>
          </p:cNvCxnSpPr>
          <p:nvPr/>
        </p:nvCxnSpPr>
        <p:spPr>
          <a:xfrm flipV="1">
            <a:off x="4538345" y="990600"/>
            <a:ext cx="1100455" cy="4038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5685790" y="685800"/>
            <a:ext cx="4064000" cy="922020"/>
          </a:xfrm>
          <a:prstGeom prst="rect">
            <a:avLst/>
          </a:prstGeom>
          <a:noFill/>
        </p:spPr>
        <p:txBody>
          <a:bodyPr wrap="square" rtlCol="0">
            <a:spAutoFit/>
          </a:bodyPr>
          <a:lstStyle/>
          <a:p>
            <a:pPr marL="285750" indent="-285750">
              <a:buFont typeface="Arial" panose="020B0604020202090204" pitchFamily="34" charset="0"/>
              <a:buChar char="•"/>
            </a:pPr>
            <a:r>
              <a:rPr lang="en-US"/>
              <a:t>sub2</a:t>
            </a:r>
            <a:endParaRPr lang="en-US"/>
          </a:p>
          <a:p>
            <a:pPr marL="285750" indent="-285750">
              <a:buFont typeface="Arial" panose="020B0604020202090204" pitchFamily="34" charset="0"/>
              <a:buChar char="•"/>
            </a:pPr>
            <a:r>
              <a:rPr lang="en-US"/>
              <a:t>detecting chitobiosidase</a:t>
            </a:r>
            <a:endParaRPr lang="en-US"/>
          </a:p>
          <a:p>
            <a:endParaRPr lang="en-US"/>
          </a:p>
        </p:txBody>
      </p:sp>
      <p:cxnSp>
        <p:nvCxnSpPr>
          <p:cNvPr id="25" name="Straight Arrow Connector 24"/>
          <p:cNvCxnSpPr>
            <a:stCxn id="12" idx="3"/>
          </p:cNvCxnSpPr>
          <p:nvPr/>
        </p:nvCxnSpPr>
        <p:spPr>
          <a:xfrm>
            <a:off x="4732020" y="2994660"/>
            <a:ext cx="830580" cy="2819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6" name="Text Box 25"/>
          <p:cNvSpPr txBox="1"/>
          <p:nvPr/>
        </p:nvSpPr>
        <p:spPr>
          <a:xfrm>
            <a:off x="5417820" y="3352800"/>
            <a:ext cx="2501265" cy="1687195"/>
          </a:xfrm>
          <a:prstGeom prst="rect">
            <a:avLst/>
          </a:prstGeom>
          <a:noFill/>
        </p:spPr>
        <p:txBody>
          <a:bodyPr wrap="square" rtlCol="0">
            <a:noAutofit/>
          </a:bodyPr>
          <a:lstStyle/>
          <a:p>
            <a:pPr marL="285750" indent="-285750">
              <a:buFont typeface="Arial" panose="020B0604020202090204" pitchFamily="34" charset="0"/>
              <a:buChar char="•"/>
            </a:pPr>
            <a:r>
              <a:rPr lang="en-US"/>
              <a:t>sub1</a:t>
            </a:r>
            <a:endParaRPr lang="en-US"/>
          </a:p>
          <a:p>
            <a:pPr marL="285750" indent="-285750">
              <a:buFont typeface="Arial" panose="020B0604020202090204" pitchFamily="34" charset="0"/>
              <a:buChar char="•"/>
            </a:pPr>
            <a:r>
              <a:rPr lang="en-US"/>
              <a:t>detecting  N-acetyl-</a:t>
            </a:r>
            <a:endParaRPr lang="en-US"/>
          </a:p>
          <a:p>
            <a:pPr indent="0">
              <a:buFont typeface="Arial" panose="020B0604020202090204" pitchFamily="34" charset="0"/>
              <a:buNone/>
            </a:pPr>
            <a:r>
              <a:rPr lang="en-US"/>
              <a:t>-D-glucosaminide</a:t>
            </a:r>
            <a:endParaRPr lang="en-US"/>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27" name="object 27"/>
          <p:cNvSpPr txBox="1">
            <a:spLocks noGrp="1"/>
          </p:cNvSpPr>
          <p:nvPr>
            <p:ph type="title"/>
          </p:nvPr>
        </p:nvSpPr>
        <p:spPr>
          <a:xfrm>
            <a:off x="3642359" y="624205"/>
            <a:ext cx="7412355" cy="396904"/>
          </a:xfrm>
          <a:prstGeom prst="rect">
            <a:avLst/>
          </a:prstGeom>
        </p:spPr>
        <p:txBody>
          <a:bodyPr vert="horz" wrap="square" lIns="0" tIns="12065" rIns="0" bIns="0" rtlCol="0" anchor="t">
            <a:spAutoFit/>
          </a:bodyPr>
          <a:lstStyle/>
          <a:p>
            <a:pPr marL="12700">
              <a:spcBef>
                <a:spcPts val="95"/>
              </a:spcBef>
            </a:pPr>
            <a:r>
              <a:rPr lang="en-US" sz="2500" b="1" spc="-35" dirty="0" err="1">
                <a:solidFill>
                  <a:srgbClr val="0063AA"/>
                </a:solidFill>
                <a:latin typeface="PingFang SC" panose="020B0400000000000000" charset="-122"/>
                <a:ea typeface="PingFang SC" panose="020B0400000000000000" charset="-122"/>
                <a:cs typeface="PingFang SC" panose="020B0400000000000000" charset="-122"/>
              </a:rPr>
              <a:t>Chtinase</a:t>
            </a:r>
            <a:r>
              <a:rPr lang="en-US" sz="2500" b="1" spc="-35" dirty="0">
                <a:solidFill>
                  <a:srgbClr val="0063AA"/>
                </a:solidFill>
                <a:latin typeface="PingFang SC" panose="020B0400000000000000" charset="-122"/>
                <a:ea typeface="PingFang SC" panose="020B0400000000000000" charset="-122"/>
                <a:cs typeface="PingFang SC" panose="020B0400000000000000" charset="-122"/>
              </a:rPr>
              <a:t> </a:t>
            </a:r>
            <a:r>
              <a:rPr lang="en-US" sz="2500" b="1" spc="-35" dirty="0" err="1">
                <a:solidFill>
                  <a:srgbClr val="0063AA"/>
                </a:solidFill>
                <a:latin typeface="PingFang SC" panose="020B0400000000000000" charset="-122"/>
                <a:ea typeface="PingFang SC" panose="020B0400000000000000" charset="-122"/>
                <a:cs typeface="PingFang SC" panose="020B0400000000000000" charset="-122"/>
              </a:rPr>
              <a:t>result</a:t>
            </a:r>
            <a:r>
              <a:rPr lang="en-US" sz="2500" b="1" spc="-35" dirty="0">
                <a:solidFill>
                  <a:srgbClr val="0063AA"/>
                </a:solidFill>
                <a:latin typeface="PingFang SC" panose="020B0400000000000000" charset="-122"/>
                <a:ea typeface="PingFang SC" panose="020B0400000000000000" charset="-122"/>
                <a:cs typeface="PingFang SC" panose="020B0400000000000000" charset="-122"/>
              </a:rPr>
              <a:t> </a:t>
            </a:r>
            <a:r>
              <a:rPr lang="en-US" sz="2500" b="1" spc="-35" dirty="0" err="1">
                <a:solidFill>
                  <a:srgbClr val="0063AA"/>
                </a:solidFill>
                <a:latin typeface="PingFang SC" panose="020B0400000000000000" charset="-122"/>
                <a:ea typeface="PingFang SC" panose="020B0400000000000000" charset="-122"/>
                <a:cs typeface="PingFang SC" panose="020B0400000000000000" charset="-122"/>
              </a:rPr>
              <a:t>for</a:t>
            </a:r>
            <a:r>
              <a:rPr lang="en-US" sz="2500" b="1" spc="-35" dirty="0">
                <a:solidFill>
                  <a:srgbClr val="0063AA"/>
                </a:solidFill>
                <a:latin typeface="PingFang SC" panose="020B0400000000000000" charset="-122"/>
                <a:ea typeface="PingFang SC" panose="020B0400000000000000" charset="-122"/>
                <a:cs typeface="PingFang SC" panose="020B0400000000000000" charset="-122"/>
              </a:rPr>
              <a:t> 1A01 </a:t>
            </a:r>
            <a:r>
              <a:rPr lang="en-US" sz="2500" b="1" spc="-35" dirty="0" err="1">
                <a:solidFill>
                  <a:srgbClr val="0063AA"/>
                </a:solidFill>
                <a:latin typeface="PingFang SC" panose="020B0400000000000000" charset="-122"/>
                <a:ea typeface="PingFang SC" panose="020B0400000000000000" charset="-122"/>
                <a:cs typeface="PingFang SC" panose="020B0400000000000000" charset="-122"/>
              </a:rPr>
              <a:t>at</a:t>
            </a:r>
            <a:r>
              <a:rPr lang="en-US" sz="2500" b="1" spc="-35" dirty="0">
                <a:solidFill>
                  <a:srgbClr val="0063AA"/>
                </a:solidFill>
                <a:latin typeface="PingFang SC" panose="020B0400000000000000" charset="-122"/>
                <a:ea typeface="PingFang SC" panose="020B0400000000000000" charset="-122"/>
                <a:cs typeface="PingFang SC" panose="020B0400000000000000" charset="-122"/>
              </a:rPr>
              <a:t> varing temperature</a:t>
            </a:r>
            <a:endParaRPr lang="en-US" sz="2500" b="1" spc="-35" dirty="0">
              <a:solidFill>
                <a:srgbClr val="0063AA"/>
              </a:solidFill>
              <a:latin typeface="PingFang SC" panose="020B0400000000000000" charset="-122"/>
              <a:ea typeface="PingFang SC" panose="020B0400000000000000" charset="-122"/>
              <a:cs typeface="PingFang SC" panose="020B0400000000000000" charset="-122"/>
            </a:endParaRPr>
          </a:p>
        </p:txBody>
      </p:sp>
      <p:sp>
        <p:nvSpPr>
          <p:cNvPr id="18" name="Text Box 17"/>
          <p:cNvSpPr txBox="1"/>
          <p:nvPr/>
        </p:nvSpPr>
        <p:spPr>
          <a:xfrm>
            <a:off x="7399773" y="1533683"/>
            <a:ext cx="4064000" cy="368300"/>
          </a:xfrm>
          <a:prstGeom prst="rect">
            <a:avLst/>
          </a:prstGeom>
          <a:noFill/>
        </p:spPr>
        <p:txBody>
          <a:bodyPr wrap="square" rtlCol="0">
            <a:spAutoFit/>
          </a:bodyPr>
          <a:lstStyle/>
          <a:p>
            <a:r>
              <a:rPr lang="en-US"/>
              <a:t>Repeat Experiment at 20˚C</a:t>
            </a:r>
            <a:endParaRPr lang="en-US"/>
          </a:p>
        </p:txBody>
      </p:sp>
      <p:pic>
        <p:nvPicPr>
          <p:cNvPr id="4" name="图片 3" descr="图表, 折线图&#10;&#10;已自动生成说明"/>
          <p:cNvPicPr>
            <a:picLocks noChangeAspect="1"/>
          </p:cNvPicPr>
          <p:nvPr/>
        </p:nvPicPr>
        <p:blipFill>
          <a:blip r:embed="rId5"/>
          <a:stretch>
            <a:fillRect/>
          </a:stretch>
        </p:blipFill>
        <p:spPr>
          <a:xfrm>
            <a:off x="6714226" y="2334893"/>
            <a:ext cx="4751717" cy="2835193"/>
          </a:xfrm>
          <a:prstGeom prst="rect">
            <a:avLst/>
          </a:prstGeom>
        </p:spPr>
      </p:pic>
      <p:pic>
        <p:nvPicPr>
          <p:cNvPr id="17" name="图片 16" descr="图表, 折线图&#10;&#10;已自动生成说明"/>
          <p:cNvPicPr>
            <a:picLocks noChangeAspect="1"/>
          </p:cNvPicPr>
          <p:nvPr/>
        </p:nvPicPr>
        <p:blipFill>
          <a:blip r:embed="rId6"/>
          <a:stretch>
            <a:fillRect/>
          </a:stretch>
        </p:blipFill>
        <p:spPr>
          <a:xfrm>
            <a:off x="443883" y="2245857"/>
            <a:ext cx="6096000" cy="3017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91730" y="402857"/>
            <a:ext cx="2120900" cy="1327150"/>
          </a:xfrm>
          <a:custGeom>
            <a:avLst/>
            <a:gdLst/>
            <a:ahLst/>
            <a:cxnLst/>
            <a:rect l="l" t="t" r="r" b="b"/>
            <a:pathLst>
              <a:path w="2120900" h="1327150">
                <a:moveTo>
                  <a:pt x="1592092" y="0"/>
                </a:moveTo>
                <a:lnTo>
                  <a:pt x="1635614" y="2198"/>
                </a:lnTo>
                <a:lnTo>
                  <a:pt x="1678170" y="8682"/>
                </a:lnTo>
                <a:lnTo>
                  <a:pt x="1719621" y="19278"/>
                </a:lnTo>
                <a:lnTo>
                  <a:pt x="1759829" y="33818"/>
                </a:lnTo>
                <a:lnTo>
                  <a:pt x="1798659" y="52130"/>
                </a:lnTo>
                <a:lnTo>
                  <a:pt x="1835974" y="74043"/>
                </a:lnTo>
                <a:lnTo>
                  <a:pt x="1871636" y="99387"/>
                </a:lnTo>
                <a:lnTo>
                  <a:pt x="1905511" y="127990"/>
                </a:lnTo>
                <a:lnTo>
                  <a:pt x="1937460" y="159683"/>
                </a:lnTo>
                <a:lnTo>
                  <a:pt x="1967347" y="194294"/>
                </a:lnTo>
                <a:lnTo>
                  <a:pt x="1995037" y="231653"/>
                </a:lnTo>
                <a:lnTo>
                  <a:pt x="2020391" y="271589"/>
                </a:lnTo>
                <a:lnTo>
                  <a:pt x="2043274" y="313932"/>
                </a:lnTo>
                <a:lnTo>
                  <a:pt x="2063549" y="358510"/>
                </a:lnTo>
                <a:lnTo>
                  <a:pt x="2081080" y="405153"/>
                </a:lnTo>
                <a:lnTo>
                  <a:pt x="2095729" y="453689"/>
                </a:lnTo>
                <a:lnTo>
                  <a:pt x="2107361" y="503950"/>
                </a:lnTo>
                <a:lnTo>
                  <a:pt x="2115839" y="555763"/>
                </a:lnTo>
                <a:lnTo>
                  <a:pt x="2120899" y="607660"/>
                </a:lnTo>
              </a:path>
              <a:path w="2120900" h="1327150">
                <a:moveTo>
                  <a:pt x="2120899" y="719068"/>
                </a:moveTo>
                <a:lnTo>
                  <a:pt x="2115839" y="770965"/>
                </a:lnTo>
                <a:lnTo>
                  <a:pt x="2107361" y="822778"/>
                </a:lnTo>
                <a:lnTo>
                  <a:pt x="2095729" y="873039"/>
                </a:lnTo>
                <a:lnTo>
                  <a:pt x="2081080" y="921576"/>
                </a:lnTo>
                <a:lnTo>
                  <a:pt x="2063549" y="968218"/>
                </a:lnTo>
                <a:lnTo>
                  <a:pt x="2043274" y="1012796"/>
                </a:lnTo>
                <a:lnTo>
                  <a:pt x="2020391" y="1055139"/>
                </a:lnTo>
                <a:lnTo>
                  <a:pt x="1995037" y="1095075"/>
                </a:lnTo>
                <a:lnTo>
                  <a:pt x="1967347" y="1132434"/>
                </a:lnTo>
                <a:lnTo>
                  <a:pt x="1937460" y="1167045"/>
                </a:lnTo>
                <a:lnTo>
                  <a:pt x="1905511" y="1198738"/>
                </a:lnTo>
                <a:lnTo>
                  <a:pt x="1871636" y="1227342"/>
                </a:lnTo>
                <a:lnTo>
                  <a:pt x="1835974" y="1252685"/>
                </a:lnTo>
                <a:lnTo>
                  <a:pt x="1798659" y="1274598"/>
                </a:lnTo>
                <a:lnTo>
                  <a:pt x="1759829" y="1292910"/>
                </a:lnTo>
                <a:lnTo>
                  <a:pt x="1719621" y="1307450"/>
                </a:lnTo>
                <a:lnTo>
                  <a:pt x="1678170" y="1318046"/>
                </a:lnTo>
                <a:lnTo>
                  <a:pt x="1635614" y="1324530"/>
                </a:lnTo>
                <a:lnTo>
                  <a:pt x="1592088" y="1326729"/>
                </a:lnTo>
                <a:lnTo>
                  <a:pt x="530696" y="1326729"/>
                </a:lnTo>
                <a:lnTo>
                  <a:pt x="487170" y="1324530"/>
                </a:lnTo>
                <a:lnTo>
                  <a:pt x="444614" y="1318046"/>
                </a:lnTo>
                <a:lnTo>
                  <a:pt x="403163" y="1307450"/>
                </a:lnTo>
                <a:lnTo>
                  <a:pt x="362955" y="1292910"/>
                </a:lnTo>
                <a:lnTo>
                  <a:pt x="324125" y="1274598"/>
                </a:lnTo>
                <a:lnTo>
                  <a:pt x="286810" y="1252685"/>
                </a:lnTo>
                <a:lnTo>
                  <a:pt x="251148" y="1227342"/>
                </a:lnTo>
                <a:lnTo>
                  <a:pt x="217273" y="1198738"/>
                </a:lnTo>
                <a:lnTo>
                  <a:pt x="185324" y="1167045"/>
                </a:lnTo>
                <a:lnTo>
                  <a:pt x="155437" y="1132434"/>
                </a:lnTo>
                <a:lnTo>
                  <a:pt x="127747" y="1095075"/>
                </a:lnTo>
                <a:lnTo>
                  <a:pt x="102393" y="1055139"/>
                </a:lnTo>
                <a:lnTo>
                  <a:pt x="79510" y="1012796"/>
                </a:lnTo>
                <a:lnTo>
                  <a:pt x="59235" y="968218"/>
                </a:lnTo>
                <a:lnTo>
                  <a:pt x="41704" y="921576"/>
                </a:lnTo>
                <a:lnTo>
                  <a:pt x="27055" y="873039"/>
                </a:lnTo>
                <a:lnTo>
                  <a:pt x="15423" y="822778"/>
                </a:lnTo>
                <a:lnTo>
                  <a:pt x="6945" y="770965"/>
                </a:lnTo>
                <a:lnTo>
                  <a:pt x="1759" y="717770"/>
                </a:lnTo>
                <a:lnTo>
                  <a:pt x="0" y="663367"/>
                </a:lnTo>
              </a:path>
              <a:path w="2120900" h="1327150">
                <a:moveTo>
                  <a:pt x="155439" y="194292"/>
                </a:moveTo>
                <a:lnTo>
                  <a:pt x="185324" y="159683"/>
                </a:lnTo>
                <a:lnTo>
                  <a:pt x="217273" y="127990"/>
                </a:lnTo>
                <a:lnTo>
                  <a:pt x="251148" y="99387"/>
                </a:lnTo>
                <a:lnTo>
                  <a:pt x="286810" y="74043"/>
                </a:lnTo>
                <a:lnTo>
                  <a:pt x="324125" y="52130"/>
                </a:lnTo>
                <a:lnTo>
                  <a:pt x="362955" y="33818"/>
                </a:lnTo>
                <a:lnTo>
                  <a:pt x="403163" y="19278"/>
                </a:lnTo>
                <a:lnTo>
                  <a:pt x="444614" y="8682"/>
                </a:lnTo>
                <a:lnTo>
                  <a:pt x="487170" y="2198"/>
                </a:lnTo>
                <a:lnTo>
                  <a:pt x="530692" y="0"/>
                </a:lnTo>
              </a:path>
            </a:pathLst>
          </a:custGeom>
          <a:ln w="76200">
            <a:solidFill>
              <a:srgbClr val="000000"/>
            </a:solidFill>
          </a:ln>
        </p:spPr>
        <p:txBody>
          <a:bodyPr wrap="square" lIns="0" tIns="0" rIns="0" bIns="0" rtlCol="0"/>
          <a:lstStyle/>
          <a:p/>
        </p:txBody>
      </p:sp>
      <p:sp>
        <p:nvSpPr>
          <p:cNvPr id="3" name="object 3"/>
          <p:cNvSpPr txBox="1">
            <a:spLocks noGrp="1"/>
          </p:cNvSpPr>
          <p:nvPr>
            <p:ph type="title"/>
          </p:nvPr>
        </p:nvSpPr>
        <p:spPr>
          <a:xfrm>
            <a:off x="7769046" y="403252"/>
            <a:ext cx="1697845" cy="1180262"/>
          </a:xfrm>
          <a:prstGeom prst="rect">
            <a:avLst/>
          </a:prstGeom>
        </p:spPr>
        <p:txBody>
          <a:bodyPr vert="horz" wrap="square" lIns="0" tIns="12700" rIns="0" bIns="0" rtlCol="0" anchor="t">
            <a:spAutoFit/>
          </a:bodyPr>
          <a:lstStyle/>
          <a:p>
            <a:pPr marL="12700" marR="5080" indent="340360">
              <a:lnSpc>
                <a:spcPct val="116000"/>
              </a:lnSpc>
              <a:spcBef>
                <a:spcPts val="100"/>
              </a:spcBef>
            </a:pPr>
            <a:r>
              <a:rPr sz="2200" b="1" spc="-30" dirty="0">
                <a:solidFill>
                  <a:srgbClr val="000000"/>
                </a:solidFill>
                <a:latin typeface="Times New Roman" panose="02020503050405090304"/>
                <a:cs typeface="Times New Roman" panose="02020503050405090304"/>
              </a:rPr>
              <a:t>Marine</a:t>
            </a:r>
            <a:r>
              <a:rPr lang="zh-CN" sz="2200" b="1" spc="-30" dirty="0">
                <a:solidFill>
                  <a:srgbClr val="000000"/>
                </a:solidFill>
                <a:latin typeface="Times New Roman" panose="02020503050405090304"/>
                <a:ea typeface="宋体"/>
                <a:cs typeface="Times New Roman" panose="02020503050405090304"/>
              </a:rPr>
              <a:t> </a:t>
            </a:r>
            <a:r>
              <a:rPr sz="2200" b="1" spc="-25" dirty="0">
                <a:solidFill>
                  <a:srgbClr val="000000"/>
                </a:solidFill>
                <a:latin typeface="Times New Roman" panose="02020503050405090304"/>
                <a:cs typeface="Times New Roman" panose="02020503050405090304"/>
              </a:rPr>
              <a:t> </a:t>
            </a:r>
            <a:r>
              <a:rPr sz="2200" b="1" spc="-125" dirty="0">
                <a:solidFill>
                  <a:srgbClr val="000000"/>
                </a:solidFill>
                <a:latin typeface="Times New Roman" panose="02020503050405090304"/>
                <a:cs typeface="Times New Roman" panose="02020503050405090304"/>
              </a:rPr>
              <a:t>h</a:t>
            </a:r>
            <a:r>
              <a:rPr sz="2200" b="1" spc="-15" dirty="0">
                <a:solidFill>
                  <a:srgbClr val="000000"/>
                </a:solidFill>
                <a:latin typeface="Times New Roman" panose="02020503050405090304"/>
                <a:cs typeface="Times New Roman" panose="02020503050405090304"/>
              </a:rPr>
              <a:t>e</a:t>
            </a:r>
            <a:r>
              <a:rPr sz="2200" b="1" dirty="0">
                <a:solidFill>
                  <a:srgbClr val="000000"/>
                </a:solidFill>
                <a:latin typeface="Times New Roman" panose="02020503050405090304"/>
                <a:cs typeface="Times New Roman" panose="02020503050405090304"/>
              </a:rPr>
              <a:t>t</a:t>
            </a:r>
            <a:r>
              <a:rPr sz="2200" b="1" spc="-15" dirty="0">
                <a:solidFill>
                  <a:srgbClr val="000000"/>
                </a:solidFill>
                <a:latin typeface="Times New Roman" panose="02020503050405090304"/>
                <a:cs typeface="Times New Roman" panose="02020503050405090304"/>
              </a:rPr>
              <a:t>e</a:t>
            </a:r>
            <a:r>
              <a:rPr sz="2200" b="1" spc="-130" dirty="0">
                <a:solidFill>
                  <a:srgbClr val="000000"/>
                </a:solidFill>
                <a:latin typeface="Times New Roman" panose="02020503050405090304"/>
                <a:cs typeface="Times New Roman" panose="02020503050405090304"/>
              </a:rPr>
              <a:t>r</a:t>
            </a:r>
            <a:r>
              <a:rPr sz="2200" b="1" dirty="0">
                <a:solidFill>
                  <a:srgbClr val="000000"/>
                </a:solidFill>
                <a:latin typeface="Times New Roman" panose="02020503050405090304"/>
                <a:cs typeface="Times New Roman" panose="02020503050405090304"/>
              </a:rPr>
              <a:t>ot</a:t>
            </a:r>
            <a:r>
              <a:rPr sz="2200" b="1" spc="-130" dirty="0">
                <a:solidFill>
                  <a:srgbClr val="000000"/>
                </a:solidFill>
                <a:latin typeface="Times New Roman" panose="02020503050405090304"/>
                <a:cs typeface="Times New Roman" panose="02020503050405090304"/>
              </a:rPr>
              <a:t>r</a:t>
            </a:r>
            <a:r>
              <a:rPr sz="2200" b="1" dirty="0">
                <a:solidFill>
                  <a:srgbClr val="000000"/>
                </a:solidFill>
                <a:latin typeface="Times New Roman" panose="02020503050405090304"/>
                <a:cs typeface="Times New Roman" panose="02020503050405090304"/>
              </a:rPr>
              <a:t>o</a:t>
            </a:r>
            <a:r>
              <a:rPr sz="2200" b="1" spc="-125" dirty="0">
                <a:solidFill>
                  <a:srgbClr val="000000"/>
                </a:solidFill>
                <a:latin typeface="Times New Roman" panose="02020503050405090304"/>
                <a:cs typeface="Times New Roman" panose="02020503050405090304"/>
              </a:rPr>
              <a:t>ph</a:t>
            </a:r>
            <a:r>
              <a:rPr sz="2200" b="1" spc="-15" dirty="0">
                <a:solidFill>
                  <a:srgbClr val="000000"/>
                </a:solidFill>
                <a:latin typeface="Times New Roman" panose="02020503050405090304"/>
                <a:cs typeface="Times New Roman" panose="02020503050405090304"/>
              </a:rPr>
              <a:t>i</a:t>
            </a:r>
            <a:r>
              <a:rPr sz="2200" b="1" spc="-10" dirty="0">
                <a:solidFill>
                  <a:srgbClr val="000000"/>
                </a:solidFill>
                <a:latin typeface="Times New Roman" panose="02020503050405090304"/>
                <a:cs typeface="Times New Roman" panose="02020503050405090304"/>
              </a:rPr>
              <a:t>c</a:t>
            </a:r>
            <a:r>
              <a:rPr lang="zh-CN" sz="2200" b="1" spc="-10" dirty="0">
                <a:solidFill>
                  <a:srgbClr val="000000"/>
                </a:solidFill>
                <a:latin typeface="Times New Roman" panose="02020503050405090304"/>
                <a:ea typeface="宋体"/>
                <a:cs typeface="Times New Roman" panose="02020503050405090304"/>
              </a:rPr>
              <a:t> </a:t>
            </a:r>
            <a:r>
              <a:rPr sz="2200" b="1" spc="-125" dirty="0" err="1">
                <a:solidFill>
                  <a:srgbClr val="000000"/>
                </a:solidFill>
                <a:latin typeface="Times New Roman" panose="02020503050405090304"/>
                <a:cs typeface="Times New Roman" panose="02020503050405090304"/>
              </a:rPr>
              <a:t>p</a:t>
            </a:r>
            <a:r>
              <a:rPr sz="2200" b="1" spc="-130" dirty="0" err="1">
                <a:solidFill>
                  <a:srgbClr val="000000"/>
                </a:solidFill>
                <a:latin typeface="Times New Roman" panose="02020503050405090304"/>
                <a:cs typeface="Times New Roman" panose="02020503050405090304"/>
              </a:rPr>
              <a:t>r</a:t>
            </a:r>
            <a:r>
              <a:rPr sz="2200" b="1" dirty="0" err="1">
                <a:solidFill>
                  <a:srgbClr val="000000"/>
                </a:solidFill>
                <a:latin typeface="Times New Roman" panose="02020503050405090304"/>
                <a:cs typeface="Times New Roman" panose="02020503050405090304"/>
              </a:rPr>
              <a:t>yo</a:t>
            </a:r>
            <a:r>
              <a:rPr sz="2200" b="1" spc="-10" dirty="0" err="1">
                <a:solidFill>
                  <a:srgbClr val="000000"/>
                </a:solidFill>
                <a:latin typeface="Times New Roman" panose="02020503050405090304"/>
                <a:cs typeface="Times New Roman" panose="02020503050405090304"/>
              </a:rPr>
              <a:t>k</a:t>
            </a:r>
            <a:r>
              <a:rPr sz="2200" b="1" dirty="0" err="1">
                <a:solidFill>
                  <a:srgbClr val="000000"/>
                </a:solidFill>
                <a:latin typeface="Times New Roman" panose="02020503050405090304"/>
                <a:cs typeface="Times New Roman" panose="02020503050405090304"/>
              </a:rPr>
              <a:t>a</a:t>
            </a:r>
            <a:r>
              <a:rPr sz="2200" b="1" spc="-130" dirty="0" err="1">
                <a:solidFill>
                  <a:srgbClr val="000000"/>
                </a:solidFill>
                <a:latin typeface="Times New Roman" panose="02020503050405090304"/>
                <a:cs typeface="Times New Roman" panose="02020503050405090304"/>
              </a:rPr>
              <a:t>r</a:t>
            </a:r>
            <a:r>
              <a:rPr sz="2200" b="1" dirty="0" err="1">
                <a:solidFill>
                  <a:srgbClr val="000000"/>
                </a:solidFill>
                <a:latin typeface="Times New Roman" panose="02020503050405090304"/>
                <a:cs typeface="Times New Roman" panose="02020503050405090304"/>
              </a:rPr>
              <a:t>yot</a:t>
            </a:r>
            <a:r>
              <a:rPr sz="2200" b="1" spc="-15" dirty="0" err="1">
                <a:solidFill>
                  <a:srgbClr val="000000"/>
                </a:solidFill>
                <a:latin typeface="Times New Roman" panose="02020503050405090304"/>
                <a:cs typeface="Times New Roman" panose="02020503050405090304"/>
              </a:rPr>
              <a:t>e</a:t>
            </a:r>
            <a:r>
              <a:rPr sz="2200" b="1" spc="-10" dirty="0" err="1">
                <a:solidFill>
                  <a:srgbClr val="000000"/>
                </a:solidFill>
                <a:latin typeface="Times New Roman" panose="02020503050405090304"/>
                <a:cs typeface="Times New Roman" panose="02020503050405090304"/>
              </a:rPr>
              <a:t>s</a:t>
            </a:r>
            <a:endParaRPr sz="2200" dirty="0" err="1">
              <a:latin typeface="Times New Roman" panose="02020503050405090304"/>
              <a:cs typeface="Times New Roman" panose="02020503050405090304"/>
            </a:endParaRPr>
          </a:p>
        </p:txBody>
      </p:sp>
      <p:sp>
        <p:nvSpPr>
          <p:cNvPr id="4" name="object 4"/>
          <p:cNvSpPr/>
          <p:nvPr/>
        </p:nvSpPr>
        <p:spPr>
          <a:xfrm>
            <a:off x="8471535" y="1821180"/>
            <a:ext cx="283210" cy="606425"/>
          </a:xfrm>
          <a:custGeom>
            <a:avLst/>
            <a:gdLst/>
            <a:ahLst/>
            <a:cxnLst/>
            <a:rect l="l" t="t" r="r" b="b"/>
            <a:pathLst>
              <a:path w="188595" h="266700">
                <a:moveTo>
                  <a:pt x="121581" y="133190"/>
                </a:moveTo>
                <a:lnTo>
                  <a:pt x="66594" y="133190"/>
                </a:lnTo>
                <a:lnTo>
                  <a:pt x="66594" y="0"/>
                </a:lnTo>
                <a:lnTo>
                  <a:pt x="121581" y="0"/>
                </a:lnTo>
                <a:lnTo>
                  <a:pt x="121581" y="133190"/>
                </a:lnTo>
                <a:close/>
              </a:path>
              <a:path w="188595" h="266700">
                <a:moveTo>
                  <a:pt x="94291" y="266093"/>
                </a:moveTo>
                <a:lnTo>
                  <a:pt x="93885" y="266093"/>
                </a:lnTo>
                <a:lnTo>
                  <a:pt x="0" y="133190"/>
                </a:lnTo>
                <a:lnTo>
                  <a:pt x="188176" y="133190"/>
                </a:lnTo>
                <a:lnTo>
                  <a:pt x="94291" y="266093"/>
                </a:lnTo>
                <a:close/>
              </a:path>
            </a:pathLst>
          </a:custGeom>
          <a:solidFill>
            <a:srgbClr val="A6A6A6"/>
          </a:solidFill>
        </p:spPr>
        <p:txBody>
          <a:bodyPr wrap="square" lIns="0" tIns="0" rIns="0" bIns="0" rtlCol="0"/>
          <a:lstStyle/>
          <a:p/>
        </p:txBody>
      </p:sp>
      <p:sp>
        <p:nvSpPr>
          <p:cNvPr id="5" name="object 5"/>
          <p:cNvSpPr/>
          <p:nvPr/>
        </p:nvSpPr>
        <p:spPr>
          <a:xfrm>
            <a:off x="7691842" y="2822948"/>
            <a:ext cx="1719580" cy="161290"/>
          </a:xfrm>
          <a:custGeom>
            <a:avLst/>
            <a:gdLst/>
            <a:ahLst/>
            <a:cxnLst/>
            <a:rect l="l" t="t" r="r" b="b"/>
            <a:pathLst>
              <a:path w="1719579" h="161289">
                <a:moveTo>
                  <a:pt x="1719549" y="60133"/>
                </a:moveTo>
                <a:lnTo>
                  <a:pt x="1682461" y="84781"/>
                </a:lnTo>
              </a:path>
              <a:path w="1719579" h="161289">
                <a:moveTo>
                  <a:pt x="1681244" y="85591"/>
                </a:moveTo>
                <a:lnTo>
                  <a:pt x="1640528" y="107700"/>
                </a:lnTo>
                <a:lnTo>
                  <a:pt x="1597618" y="126253"/>
                </a:lnTo>
                <a:lnTo>
                  <a:pt x="1552729" y="141043"/>
                </a:lnTo>
                <a:lnTo>
                  <a:pt x="1506077" y="151864"/>
                </a:lnTo>
                <a:lnTo>
                  <a:pt x="1457878" y="158508"/>
                </a:lnTo>
                <a:lnTo>
                  <a:pt x="1408346" y="160769"/>
                </a:lnTo>
                <a:lnTo>
                  <a:pt x="379724" y="160769"/>
                </a:lnTo>
                <a:lnTo>
                  <a:pt x="330192" y="158508"/>
                </a:lnTo>
                <a:lnTo>
                  <a:pt x="281993" y="151864"/>
                </a:lnTo>
                <a:lnTo>
                  <a:pt x="235341" y="141043"/>
                </a:lnTo>
                <a:lnTo>
                  <a:pt x="190452" y="126253"/>
                </a:lnTo>
                <a:lnTo>
                  <a:pt x="147542" y="107700"/>
                </a:lnTo>
                <a:lnTo>
                  <a:pt x="106826" y="85591"/>
                </a:lnTo>
                <a:lnTo>
                  <a:pt x="68520" y="60133"/>
                </a:lnTo>
                <a:lnTo>
                  <a:pt x="32839" y="31534"/>
                </a:lnTo>
                <a:lnTo>
                  <a:pt x="0" y="0"/>
                </a:lnTo>
              </a:path>
            </a:pathLst>
          </a:custGeom>
          <a:ln w="76200">
            <a:solidFill>
              <a:srgbClr val="000000"/>
            </a:solidFill>
          </a:ln>
        </p:spPr>
        <p:txBody>
          <a:bodyPr wrap="square" lIns="0" tIns="0" rIns="0" bIns="0" rtlCol="0"/>
          <a:lstStyle/>
          <a:p/>
        </p:txBody>
      </p:sp>
      <p:sp>
        <p:nvSpPr>
          <p:cNvPr id="6" name="object 6"/>
          <p:cNvSpPr txBox="1"/>
          <p:nvPr/>
        </p:nvSpPr>
        <p:spPr>
          <a:xfrm>
            <a:off x="7270750" y="2358390"/>
            <a:ext cx="3571240" cy="404495"/>
          </a:xfrm>
          <a:prstGeom prst="rect">
            <a:avLst/>
          </a:prstGeom>
        </p:spPr>
        <p:txBody>
          <a:bodyPr vert="horz" wrap="square" lIns="0" tIns="12700" rIns="0" bIns="0" rtlCol="0">
            <a:spAutoFit/>
          </a:bodyPr>
          <a:lstStyle/>
          <a:p>
            <a:pPr marL="176530" marR="5080" indent="-164465">
              <a:lnSpc>
                <a:spcPct val="116000"/>
              </a:lnSpc>
              <a:spcBef>
                <a:spcPts val="100"/>
              </a:spcBef>
            </a:pPr>
            <a:r>
              <a:rPr sz="2200" b="1" spc="-105" dirty="0">
                <a:latin typeface="Times New Roman" panose="02020503050405090304"/>
                <a:cs typeface="Times New Roman" panose="02020503050405090304"/>
                <a:sym typeface="+mn-ea"/>
              </a:rPr>
              <a:t>Environmental </a:t>
            </a:r>
            <a:r>
              <a:rPr sz="2200" b="1" spc="-100" dirty="0">
                <a:latin typeface="Times New Roman" panose="02020503050405090304"/>
                <a:cs typeface="Times New Roman" panose="02020503050405090304"/>
                <a:sym typeface="+mn-ea"/>
              </a:rPr>
              <a:t> </a:t>
            </a:r>
            <a:r>
              <a:rPr sz="2200" b="1" spc="-75" dirty="0">
                <a:latin typeface="Times New Roman" panose="02020503050405090304"/>
                <a:cs typeface="Times New Roman" panose="02020503050405090304"/>
                <a:sym typeface="+mn-ea"/>
              </a:rPr>
              <a:t>conditions</a:t>
            </a:r>
            <a:endParaRPr lang="en-US" sz="2200" b="1">
              <a:latin typeface="Times New Roman Bold" panose="02020503050405090304" charset="0"/>
              <a:cs typeface="Times New Roman Bold" panose="02020503050405090304" charset="0"/>
            </a:endParaRPr>
          </a:p>
        </p:txBody>
      </p:sp>
      <p:sp>
        <p:nvSpPr>
          <p:cNvPr id="7" name="object 7"/>
          <p:cNvSpPr/>
          <p:nvPr/>
        </p:nvSpPr>
        <p:spPr>
          <a:xfrm>
            <a:off x="5106156" y="3614060"/>
            <a:ext cx="1592580" cy="934719"/>
          </a:xfrm>
          <a:custGeom>
            <a:avLst/>
            <a:gdLst/>
            <a:ahLst/>
            <a:cxnLst/>
            <a:rect l="l" t="t" r="r" b="b"/>
            <a:pathLst>
              <a:path w="1592579" h="934720">
                <a:moveTo>
                  <a:pt x="1542933" y="0"/>
                </a:moveTo>
                <a:lnTo>
                  <a:pt x="1592464" y="2260"/>
                </a:lnTo>
              </a:path>
              <a:path w="1592579" h="934720">
                <a:moveTo>
                  <a:pt x="282129" y="934653"/>
                </a:moveTo>
                <a:lnTo>
                  <a:pt x="241413" y="912544"/>
                </a:lnTo>
                <a:lnTo>
                  <a:pt x="203107" y="887086"/>
                </a:lnTo>
                <a:lnTo>
                  <a:pt x="167426" y="858487"/>
                </a:lnTo>
                <a:lnTo>
                  <a:pt x="134586" y="826952"/>
                </a:lnTo>
                <a:lnTo>
                  <a:pt x="104803" y="792690"/>
                </a:lnTo>
                <a:lnTo>
                  <a:pt x="78291" y="755907"/>
                </a:lnTo>
                <a:lnTo>
                  <a:pt x="55267" y="716811"/>
                </a:lnTo>
                <a:lnTo>
                  <a:pt x="35945" y="675607"/>
                </a:lnTo>
                <a:lnTo>
                  <a:pt x="20542" y="632503"/>
                </a:lnTo>
                <a:lnTo>
                  <a:pt x="9273" y="587706"/>
                </a:lnTo>
                <a:lnTo>
                  <a:pt x="2354" y="541423"/>
                </a:lnTo>
                <a:lnTo>
                  <a:pt x="0" y="493861"/>
                </a:lnTo>
                <a:lnTo>
                  <a:pt x="2354" y="446299"/>
                </a:lnTo>
                <a:lnTo>
                  <a:pt x="9273" y="400016"/>
                </a:lnTo>
                <a:lnTo>
                  <a:pt x="20542" y="355219"/>
                </a:lnTo>
                <a:lnTo>
                  <a:pt x="35945" y="312115"/>
                </a:lnTo>
                <a:lnTo>
                  <a:pt x="55267" y="270911"/>
                </a:lnTo>
                <a:lnTo>
                  <a:pt x="78291" y="231814"/>
                </a:lnTo>
                <a:lnTo>
                  <a:pt x="104803" y="195031"/>
                </a:lnTo>
                <a:lnTo>
                  <a:pt x="134586" y="160769"/>
                </a:lnTo>
                <a:lnTo>
                  <a:pt x="167426" y="129235"/>
                </a:lnTo>
                <a:lnTo>
                  <a:pt x="203107" y="100636"/>
                </a:lnTo>
                <a:lnTo>
                  <a:pt x="241413" y="75178"/>
                </a:lnTo>
                <a:lnTo>
                  <a:pt x="282129" y="53069"/>
                </a:lnTo>
                <a:lnTo>
                  <a:pt x="325039" y="34516"/>
                </a:lnTo>
                <a:lnTo>
                  <a:pt x="369928" y="19725"/>
                </a:lnTo>
                <a:lnTo>
                  <a:pt x="416580" y="8905"/>
                </a:lnTo>
                <a:lnTo>
                  <a:pt x="464779" y="2260"/>
                </a:lnTo>
                <a:lnTo>
                  <a:pt x="514311" y="0"/>
                </a:lnTo>
                <a:lnTo>
                  <a:pt x="1542933" y="0"/>
                </a:lnTo>
              </a:path>
            </a:pathLst>
          </a:custGeom>
          <a:ln w="76200">
            <a:solidFill>
              <a:srgbClr val="000000"/>
            </a:solidFill>
          </a:ln>
        </p:spPr>
        <p:txBody>
          <a:bodyPr wrap="square" lIns="0" tIns="0" rIns="0" bIns="0" rtlCol="0"/>
          <a:lstStyle/>
          <a:p/>
        </p:txBody>
      </p:sp>
      <p:grpSp>
        <p:nvGrpSpPr>
          <p:cNvPr id="9" name="object 9"/>
          <p:cNvGrpSpPr/>
          <p:nvPr/>
        </p:nvGrpSpPr>
        <p:grpSpPr>
          <a:xfrm>
            <a:off x="6792025" y="2790946"/>
            <a:ext cx="5043805" cy="1774189"/>
            <a:chOff x="6531675" y="2562346"/>
            <a:chExt cx="5043805" cy="1774189"/>
          </a:xfrm>
        </p:grpSpPr>
        <p:sp>
          <p:nvSpPr>
            <p:cNvPr id="10" name="object 10"/>
            <p:cNvSpPr/>
            <p:nvPr/>
          </p:nvSpPr>
          <p:spPr>
            <a:xfrm>
              <a:off x="6531674" y="2562351"/>
              <a:ext cx="3808095" cy="871855"/>
            </a:xfrm>
            <a:custGeom>
              <a:avLst/>
              <a:gdLst/>
              <a:ahLst/>
              <a:cxnLst/>
              <a:rect l="l" t="t" r="r" b="b"/>
              <a:pathLst>
                <a:path w="3808095" h="871854">
                  <a:moveTo>
                    <a:pt x="378167" y="861225"/>
                  </a:moveTo>
                  <a:lnTo>
                    <a:pt x="288328" y="739444"/>
                  </a:lnTo>
                  <a:lnTo>
                    <a:pt x="108686" y="495909"/>
                  </a:lnTo>
                  <a:lnTo>
                    <a:pt x="0" y="857770"/>
                  </a:lnTo>
                  <a:lnTo>
                    <a:pt x="342" y="858253"/>
                  </a:lnTo>
                  <a:lnTo>
                    <a:pt x="378167" y="861225"/>
                  </a:lnTo>
                  <a:close/>
                </a:path>
                <a:path w="3808095" h="871854">
                  <a:moveTo>
                    <a:pt x="1071105" y="162001"/>
                  </a:moveTo>
                  <a:lnTo>
                    <a:pt x="981303" y="40259"/>
                  </a:lnTo>
                  <a:lnTo>
                    <a:pt x="198526" y="617689"/>
                  </a:lnTo>
                  <a:lnTo>
                    <a:pt x="288328" y="739444"/>
                  </a:lnTo>
                  <a:lnTo>
                    <a:pt x="453377" y="617689"/>
                  </a:lnTo>
                  <a:lnTo>
                    <a:pt x="1071105" y="162001"/>
                  </a:lnTo>
                  <a:close/>
                </a:path>
                <a:path w="3808095" h="871854">
                  <a:moveTo>
                    <a:pt x="2030336" y="520433"/>
                  </a:moveTo>
                  <a:lnTo>
                    <a:pt x="1878990" y="520433"/>
                  </a:lnTo>
                  <a:lnTo>
                    <a:pt x="1878990" y="192849"/>
                  </a:lnTo>
                  <a:lnTo>
                    <a:pt x="1768462" y="192849"/>
                  </a:lnTo>
                  <a:lnTo>
                    <a:pt x="1768462" y="520433"/>
                  </a:lnTo>
                  <a:lnTo>
                    <a:pt x="1617129" y="520433"/>
                  </a:lnTo>
                  <a:lnTo>
                    <a:pt x="1823199" y="822350"/>
                  </a:lnTo>
                  <a:lnTo>
                    <a:pt x="1824253" y="822350"/>
                  </a:lnTo>
                  <a:lnTo>
                    <a:pt x="2030336" y="520433"/>
                  </a:lnTo>
                  <a:close/>
                </a:path>
                <a:path w="3808095" h="871854">
                  <a:moveTo>
                    <a:pt x="3808057" y="861250"/>
                  </a:moveTo>
                  <a:lnTo>
                    <a:pt x="3724821" y="638987"/>
                  </a:lnTo>
                  <a:lnTo>
                    <a:pt x="3677805" y="513448"/>
                  </a:lnTo>
                  <a:lnTo>
                    <a:pt x="3593287" y="638987"/>
                  </a:lnTo>
                  <a:lnTo>
                    <a:pt x="2644317" y="0"/>
                  </a:lnTo>
                  <a:lnTo>
                    <a:pt x="2572054" y="107315"/>
                  </a:lnTo>
                  <a:lnTo>
                    <a:pt x="3521024" y="746290"/>
                  </a:lnTo>
                  <a:lnTo>
                    <a:pt x="3436493" y="871829"/>
                  </a:lnTo>
                  <a:lnTo>
                    <a:pt x="3807739" y="861707"/>
                  </a:lnTo>
                  <a:lnTo>
                    <a:pt x="3808057" y="861250"/>
                  </a:lnTo>
                  <a:close/>
                </a:path>
              </a:pathLst>
            </a:custGeom>
            <a:solidFill>
              <a:srgbClr val="A6A6A6"/>
            </a:solidFill>
          </p:spPr>
          <p:txBody>
            <a:bodyPr wrap="square" lIns="0" tIns="0" rIns="0" bIns="0" rtlCol="0"/>
            <a:lstStyle/>
            <a:p/>
          </p:txBody>
        </p:sp>
        <p:sp>
          <p:nvSpPr>
            <p:cNvPr id="11" name="object 11"/>
            <p:cNvSpPr/>
            <p:nvPr/>
          </p:nvSpPr>
          <p:spPr>
            <a:xfrm>
              <a:off x="7666834" y="3439454"/>
              <a:ext cx="1271270" cy="20320"/>
            </a:xfrm>
            <a:custGeom>
              <a:avLst/>
              <a:gdLst/>
              <a:ahLst/>
              <a:cxnLst/>
              <a:rect l="l" t="t" r="r" b="b"/>
              <a:pathLst>
                <a:path w="1271270" h="20320">
                  <a:moveTo>
                    <a:pt x="1173005" y="0"/>
                  </a:moveTo>
                  <a:lnTo>
                    <a:pt x="1222536" y="2260"/>
                  </a:lnTo>
                </a:path>
                <a:path w="1271270" h="20320">
                  <a:moveTo>
                    <a:pt x="1270043" y="8809"/>
                  </a:moveTo>
                  <a:lnTo>
                    <a:pt x="1270735" y="8905"/>
                  </a:lnTo>
                </a:path>
                <a:path w="1271270" h="20320">
                  <a:moveTo>
                    <a:pt x="0" y="19725"/>
                  </a:moveTo>
                  <a:lnTo>
                    <a:pt x="29654" y="12847"/>
                  </a:lnTo>
                </a:path>
                <a:path w="1271270" h="20320">
                  <a:moveTo>
                    <a:pt x="46651" y="8905"/>
                  </a:moveTo>
                  <a:lnTo>
                    <a:pt x="94851" y="2260"/>
                  </a:lnTo>
                  <a:lnTo>
                    <a:pt x="144382" y="0"/>
                  </a:lnTo>
                  <a:lnTo>
                    <a:pt x="1173005" y="0"/>
                  </a:lnTo>
                </a:path>
              </a:pathLst>
            </a:custGeom>
            <a:ln w="76200">
              <a:solidFill>
                <a:srgbClr val="000000"/>
              </a:solidFill>
            </a:ln>
          </p:spPr>
          <p:txBody>
            <a:bodyPr wrap="square" lIns="0" tIns="0" rIns="0" bIns="0" rtlCol="0"/>
            <a:lstStyle/>
            <a:p/>
          </p:txBody>
        </p:sp>
        <p:sp>
          <p:nvSpPr>
            <p:cNvPr id="12" name="object 12"/>
            <p:cNvSpPr/>
            <p:nvPr/>
          </p:nvSpPr>
          <p:spPr>
            <a:xfrm>
              <a:off x="9860957" y="3439454"/>
              <a:ext cx="1676400" cy="858519"/>
            </a:xfrm>
            <a:custGeom>
              <a:avLst/>
              <a:gdLst/>
              <a:ahLst/>
              <a:cxnLst/>
              <a:rect l="l" t="t" r="r" b="b"/>
              <a:pathLst>
                <a:path w="1676400" h="858520">
                  <a:moveTo>
                    <a:pt x="1542933" y="0"/>
                  </a:moveTo>
                  <a:lnTo>
                    <a:pt x="1592465" y="2260"/>
                  </a:lnTo>
                  <a:lnTo>
                    <a:pt x="1640664" y="8905"/>
                  </a:lnTo>
                  <a:lnTo>
                    <a:pt x="1675969" y="17093"/>
                  </a:lnTo>
                </a:path>
                <a:path w="1676400" h="858520">
                  <a:moveTo>
                    <a:pt x="167426" y="858486"/>
                  </a:moveTo>
                  <a:lnTo>
                    <a:pt x="134586" y="826952"/>
                  </a:lnTo>
                  <a:lnTo>
                    <a:pt x="104803" y="792690"/>
                  </a:lnTo>
                  <a:lnTo>
                    <a:pt x="78291" y="755907"/>
                  </a:lnTo>
                  <a:lnTo>
                    <a:pt x="55267" y="716811"/>
                  </a:lnTo>
                  <a:lnTo>
                    <a:pt x="35945" y="675607"/>
                  </a:lnTo>
                  <a:lnTo>
                    <a:pt x="20542" y="632503"/>
                  </a:lnTo>
                  <a:lnTo>
                    <a:pt x="9273" y="587706"/>
                  </a:lnTo>
                  <a:lnTo>
                    <a:pt x="2354" y="541423"/>
                  </a:lnTo>
                  <a:lnTo>
                    <a:pt x="0" y="493861"/>
                  </a:lnTo>
                  <a:lnTo>
                    <a:pt x="2354" y="446299"/>
                  </a:lnTo>
                  <a:lnTo>
                    <a:pt x="9273" y="400016"/>
                  </a:lnTo>
                  <a:lnTo>
                    <a:pt x="20542" y="355219"/>
                  </a:lnTo>
                  <a:lnTo>
                    <a:pt x="35945" y="312115"/>
                  </a:lnTo>
                  <a:lnTo>
                    <a:pt x="55267" y="270911"/>
                  </a:lnTo>
                  <a:lnTo>
                    <a:pt x="78291" y="231814"/>
                  </a:lnTo>
                  <a:lnTo>
                    <a:pt x="104803" y="195031"/>
                  </a:lnTo>
                  <a:lnTo>
                    <a:pt x="134586" y="160769"/>
                  </a:lnTo>
                  <a:lnTo>
                    <a:pt x="167426" y="129235"/>
                  </a:lnTo>
                  <a:lnTo>
                    <a:pt x="203107" y="100636"/>
                  </a:lnTo>
                  <a:lnTo>
                    <a:pt x="241413" y="75178"/>
                  </a:lnTo>
                  <a:lnTo>
                    <a:pt x="282129" y="53069"/>
                  </a:lnTo>
                  <a:lnTo>
                    <a:pt x="325039" y="34516"/>
                  </a:lnTo>
                  <a:lnTo>
                    <a:pt x="369928" y="19725"/>
                  </a:lnTo>
                  <a:lnTo>
                    <a:pt x="416580" y="8905"/>
                  </a:lnTo>
                  <a:lnTo>
                    <a:pt x="464779" y="2260"/>
                  </a:lnTo>
                  <a:lnTo>
                    <a:pt x="514311" y="0"/>
                  </a:lnTo>
                  <a:lnTo>
                    <a:pt x="1542933" y="0"/>
                  </a:lnTo>
                </a:path>
              </a:pathLst>
            </a:custGeom>
            <a:ln w="76200">
              <a:solidFill>
                <a:srgbClr val="000000"/>
              </a:solidFill>
            </a:ln>
          </p:spPr>
          <p:txBody>
            <a:bodyPr wrap="square" lIns="0" tIns="0" rIns="0" bIns="0" rtlCol="0"/>
            <a:lstStyle/>
            <a:p/>
          </p:txBody>
        </p:sp>
      </p:grpSp>
      <p:sp>
        <p:nvSpPr>
          <p:cNvPr id="13" name="object 13"/>
          <p:cNvSpPr txBox="1"/>
          <p:nvPr/>
        </p:nvSpPr>
        <p:spPr>
          <a:xfrm>
            <a:off x="5480231" y="3868060"/>
            <a:ext cx="1309370" cy="351155"/>
          </a:xfrm>
          <a:prstGeom prst="rect">
            <a:avLst/>
          </a:prstGeom>
        </p:spPr>
        <p:txBody>
          <a:bodyPr vert="horz" wrap="square" lIns="0" tIns="12700" rIns="0" bIns="0" rtlCol="0">
            <a:spAutoFit/>
          </a:bodyPr>
          <a:lstStyle/>
          <a:p>
            <a:pPr marL="12700">
              <a:lnSpc>
                <a:spcPct val="100000"/>
              </a:lnSpc>
              <a:spcBef>
                <a:spcPts val="100"/>
              </a:spcBef>
            </a:pPr>
            <a:r>
              <a:rPr lang="en-US" sz="2200" b="1">
                <a:latin typeface="Times New Roman Bold" panose="02020503050405090304" charset="0"/>
                <a:cs typeface="Times New Roman Bold" panose="02020503050405090304" charset="0"/>
              </a:rPr>
              <a:t>Cell cize</a:t>
            </a:r>
            <a:endParaRPr lang="en-US" sz="2200" b="1">
              <a:latin typeface="Times New Roman Bold" panose="02020503050405090304" charset="0"/>
              <a:cs typeface="Times New Roman Bold" panose="02020503050405090304" charset="0"/>
            </a:endParaRPr>
          </a:p>
        </p:txBody>
      </p:sp>
      <p:sp>
        <p:nvSpPr>
          <p:cNvPr id="14" name="object 14"/>
          <p:cNvSpPr txBox="1"/>
          <p:nvPr/>
        </p:nvSpPr>
        <p:spPr>
          <a:xfrm>
            <a:off x="7706360" y="3922395"/>
            <a:ext cx="1953895" cy="351155"/>
          </a:xfrm>
          <a:prstGeom prst="rect">
            <a:avLst/>
          </a:prstGeom>
        </p:spPr>
        <p:txBody>
          <a:bodyPr vert="horz" wrap="square" lIns="0" tIns="12700" rIns="0" bIns="0" rtlCol="0">
            <a:spAutoFit/>
          </a:bodyPr>
          <a:lstStyle/>
          <a:p>
            <a:pPr marL="12700">
              <a:lnSpc>
                <a:spcPct val="100000"/>
              </a:lnSpc>
              <a:spcBef>
                <a:spcPts val="100"/>
              </a:spcBef>
            </a:pPr>
            <a:r>
              <a:rPr lang="en-US" sz="2200" b="1">
                <a:latin typeface="Times New Roman Bold" panose="02020503050405090304" charset="0"/>
                <a:cs typeface="Times New Roman Bold" panose="02020503050405090304" charset="0"/>
              </a:rPr>
              <a:t>Growth rates</a:t>
            </a:r>
            <a:endParaRPr lang="en-US" sz="2200" b="1">
              <a:latin typeface="Times New Roman Bold" panose="02020503050405090304" charset="0"/>
              <a:cs typeface="Times New Roman Bold" panose="02020503050405090304" charset="0"/>
            </a:endParaRPr>
          </a:p>
        </p:txBody>
      </p:sp>
      <p:sp>
        <p:nvSpPr>
          <p:cNvPr id="15" name="object 15"/>
          <p:cNvSpPr txBox="1"/>
          <p:nvPr/>
        </p:nvSpPr>
        <p:spPr>
          <a:xfrm>
            <a:off x="10214610" y="3693160"/>
            <a:ext cx="1513205" cy="689610"/>
          </a:xfrm>
          <a:prstGeom prst="rect">
            <a:avLst/>
          </a:prstGeom>
        </p:spPr>
        <p:txBody>
          <a:bodyPr vert="horz" wrap="square" lIns="0" tIns="12700" rIns="0" bIns="0" rtlCol="0">
            <a:spAutoFit/>
          </a:bodyPr>
          <a:lstStyle/>
          <a:p>
            <a:pPr marL="12700">
              <a:lnSpc>
                <a:spcPct val="100000"/>
              </a:lnSpc>
              <a:spcBef>
                <a:spcPts val="100"/>
              </a:spcBef>
            </a:pPr>
            <a:r>
              <a:rPr sz="2200" b="1" spc="-140" dirty="0">
                <a:latin typeface="Times New Roman" panose="02020503050405090304"/>
                <a:cs typeface="Times New Roman" panose="02020503050405090304"/>
              </a:rPr>
              <a:t>m</a:t>
            </a:r>
            <a:r>
              <a:rPr sz="2200" b="1" spc="-15" dirty="0">
                <a:latin typeface="Times New Roman" panose="02020503050405090304"/>
                <a:cs typeface="Times New Roman" panose="02020503050405090304"/>
              </a:rPr>
              <a:t>e</a:t>
            </a:r>
            <a:r>
              <a:rPr sz="2200" b="1" dirty="0">
                <a:latin typeface="Times New Roman" panose="02020503050405090304"/>
                <a:cs typeface="Times New Roman" panose="02020503050405090304"/>
              </a:rPr>
              <a:t>ta</a:t>
            </a:r>
            <a:r>
              <a:rPr sz="2200" b="1" spc="-125" dirty="0">
                <a:latin typeface="Times New Roman" panose="02020503050405090304"/>
                <a:cs typeface="Times New Roman" panose="02020503050405090304"/>
              </a:rPr>
              <a:t>bo</a:t>
            </a:r>
            <a:r>
              <a:rPr sz="2200" b="1" spc="-15" dirty="0">
                <a:latin typeface="Times New Roman" panose="02020503050405090304"/>
                <a:cs typeface="Times New Roman" panose="02020503050405090304"/>
              </a:rPr>
              <a:t>li</a:t>
            </a:r>
            <a:r>
              <a:rPr lang="en-US" sz="2200" b="1" spc="-15" dirty="0">
                <a:latin typeface="Times New Roman" panose="02020503050405090304"/>
                <a:cs typeface="Times New Roman" panose="02020503050405090304"/>
              </a:rPr>
              <a:t>c excretions</a:t>
            </a:r>
            <a:endParaRPr lang="en-US" sz="2200" b="1" spc="-15" dirty="0">
              <a:latin typeface="Times New Roman" panose="02020503050405090304"/>
              <a:cs typeface="Times New Roman" panose="02020503050405090304"/>
            </a:endParaRPr>
          </a:p>
        </p:txBody>
      </p:sp>
      <p:sp>
        <p:nvSpPr>
          <p:cNvPr id="16" name="object 16"/>
          <p:cNvSpPr/>
          <p:nvPr/>
        </p:nvSpPr>
        <p:spPr>
          <a:xfrm>
            <a:off x="9513570" y="3928745"/>
            <a:ext cx="516255" cy="351155"/>
          </a:xfrm>
          <a:custGeom>
            <a:avLst/>
            <a:gdLst/>
            <a:ahLst/>
            <a:cxnLst/>
            <a:rect l="l" t="t" r="r" b="b"/>
            <a:pathLst>
              <a:path w="516254" h="313054">
                <a:moveTo>
                  <a:pt x="302206" y="106931"/>
                </a:moveTo>
                <a:lnTo>
                  <a:pt x="302206" y="205918"/>
                </a:lnTo>
                <a:lnTo>
                  <a:pt x="0" y="205918"/>
                </a:lnTo>
                <a:lnTo>
                  <a:pt x="0" y="106931"/>
                </a:lnTo>
                <a:lnTo>
                  <a:pt x="302206" y="106931"/>
                </a:lnTo>
                <a:close/>
              </a:path>
              <a:path w="516254" h="313054">
                <a:moveTo>
                  <a:pt x="515714" y="156164"/>
                </a:moveTo>
                <a:lnTo>
                  <a:pt x="515714" y="156685"/>
                </a:lnTo>
                <a:lnTo>
                  <a:pt x="302206" y="312850"/>
                </a:lnTo>
                <a:lnTo>
                  <a:pt x="302206" y="0"/>
                </a:lnTo>
                <a:lnTo>
                  <a:pt x="515714" y="156164"/>
                </a:lnTo>
                <a:close/>
              </a:path>
            </a:pathLst>
          </a:custGeom>
          <a:solidFill>
            <a:srgbClr val="535353"/>
          </a:solidFill>
        </p:spPr>
        <p:txBody>
          <a:bodyPr wrap="square" lIns="0" tIns="0" rIns="0" bIns="0" rtlCol="0"/>
          <a:lstStyle/>
          <a:p/>
        </p:txBody>
      </p:sp>
      <p:grpSp>
        <p:nvGrpSpPr>
          <p:cNvPr id="18" name="object 18"/>
          <p:cNvGrpSpPr/>
          <p:nvPr/>
        </p:nvGrpSpPr>
        <p:grpSpPr>
          <a:xfrm>
            <a:off x="1578536" y="2742517"/>
            <a:ext cx="3553460" cy="2439035"/>
            <a:chOff x="1578536" y="2742517"/>
            <a:chExt cx="3553460" cy="2439035"/>
          </a:xfrm>
        </p:grpSpPr>
        <p:sp>
          <p:nvSpPr>
            <p:cNvPr id="19" name="object 19"/>
            <p:cNvSpPr/>
            <p:nvPr/>
          </p:nvSpPr>
          <p:spPr>
            <a:xfrm>
              <a:off x="3917016" y="2742517"/>
              <a:ext cx="1214755" cy="2239645"/>
            </a:xfrm>
            <a:custGeom>
              <a:avLst/>
              <a:gdLst/>
              <a:ahLst/>
              <a:cxnLst/>
              <a:rect l="l" t="t" r="r" b="b"/>
              <a:pathLst>
                <a:path w="1214754" h="2239645">
                  <a:moveTo>
                    <a:pt x="1106390" y="408951"/>
                  </a:moveTo>
                  <a:lnTo>
                    <a:pt x="108313" y="408951"/>
                  </a:lnTo>
                  <a:lnTo>
                    <a:pt x="66288" y="400424"/>
                  </a:lnTo>
                  <a:lnTo>
                    <a:pt x="31844" y="377185"/>
                  </a:lnTo>
                  <a:lnTo>
                    <a:pt x="8556" y="342751"/>
                  </a:lnTo>
                  <a:lnTo>
                    <a:pt x="0" y="300638"/>
                  </a:lnTo>
                  <a:lnTo>
                    <a:pt x="0" y="108313"/>
                  </a:lnTo>
                  <a:lnTo>
                    <a:pt x="8645" y="66288"/>
                  </a:lnTo>
                  <a:lnTo>
                    <a:pt x="31923" y="31844"/>
                  </a:lnTo>
                  <a:lnTo>
                    <a:pt x="66318" y="8556"/>
                  </a:lnTo>
                  <a:lnTo>
                    <a:pt x="108314" y="0"/>
                  </a:lnTo>
                  <a:lnTo>
                    <a:pt x="1106390" y="0"/>
                  </a:lnTo>
                  <a:lnTo>
                    <a:pt x="1148415" y="8527"/>
                  </a:lnTo>
                  <a:lnTo>
                    <a:pt x="1182859" y="31766"/>
                  </a:lnTo>
                  <a:lnTo>
                    <a:pt x="1206147" y="66199"/>
                  </a:lnTo>
                  <a:lnTo>
                    <a:pt x="1214704" y="108313"/>
                  </a:lnTo>
                  <a:lnTo>
                    <a:pt x="1214704" y="300638"/>
                  </a:lnTo>
                  <a:lnTo>
                    <a:pt x="1206176" y="342663"/>
                  </a:lnTo>
                  <a:lnTo>
                    <a:pt x="1182938" y="377106"/>
                  </a:lnTo>
                  <a:lnTo>
                    <a:pt x="1148504" y="400394"/>
                  </a:lnTo>
                  <a:lnTo>
                    <a:pt x="1106390" y="408951"/>
                  </a:lnTo>
                  <a:close/>
                </a:path>
                <a:path w="1214754" h="2239645">
                  <a:moveTo>
                    <a:pt x="1106390" y="2239177"/>
                  </a:moveTo>
                  <a:lnTo>
                    <a:pt x="108314" y="2239177"/>
                  </a:lnTo>
                  <a:lnTo>
                    <a:pt x="66318" y="2230620"/>
                  </a:lnTo>
                  <a:lnTo>
                    <a:pt x="31923" y="2207332"/>
                  </a:lnTo>
                  <a:lnTo>
                    <a:pt x="8645" y="2172888"/>
                  </a:lnTo>
                  <a:lnTo>
                    <a:pt x="0" y="2130863"/>
                  </a:lnTo>
                  <a:lnTo>
                    <a:pt x="0" y="1938539"/>
                  </a:lnTo>
                  <a:lnTo>
                    <a:pt x="8556" y="1896425"/>
                  </a:lnTo>
                  <a:lnTo>
                    <a:pt x="31844" y="1861991"/>
                  </a:lnTo>
                  <a:lnTo>
                    <a:pt x="66288" y="1838752"/>
                  </a:lnTo>
                  <a:lnTo>
                    <a:pt x="108313" y="1830225"/>
                  </a:lnTo>
                  <a:lnTo>
                    <a:pt x="1106390" y="1830225"/>
                  </a:lnTo>
                  <a:lnTo>
                    <a:pt x="1148504" y="1838782"/>
                  </a:lnTo>
                  <a:lnTo>
                    <a:pt x="1182938" y="1862069"/>
                  </a:lnTo>
                  <a:lnTo>
                    <a:pt x="1206176" y="1896513"/>
                  </a:lnTo>
                  <a:lnTo>
                    <a:pt x="1214704" y="1938539"/>
                  </a:lnTo>
                  <a:lnTo>
                    <a:pt x="1214704" y="2130863"/>
                  </a:lnTo>
                  <a:lnTo>
                    <a:pt x="1206147" y="2172977"/>
                  </a:lnTo>
                  <a:lnTo>
                    <a:pt x="1182859" y="2207411"/>
                  </a:lnTo>
                  <a:lnTo>
                    <a:pt x="1148415" y="2230649"/>
                  </a:lnTo>
                  <a:lnTo>
                    <a:pt x="1106390" y="2239177"/>
                  </a:lnTo>
                  <a:close/>
                </a:path>
              </a:pathLst>
            </a:custGeom>
            <a:solidFill>
              <a:srgbClr val="D9D9D9"/>
            </a:solidFill>
          </p:spPr>
          <p:txBody>
            <a:bodyPr wrap="square" lIns="0" tIns="0" rIns="0" bIns="0" rtlCol="0"/>
            <a:lstStyle/>
            <a:p/>
          </p:txBody>
        </p:sp>
        <p:pic>
          <p:nvPicPr>
            <p:cNvPr id="20" name="object 20"/>
            <p:cNvPicPr/>
            <p:nvPr/>
          </p:nvPicPr>
          <p:blipFill>
            <a:blip r:embed="rId1" cstate="print"/>
            <a:stretch>
              <a:fillRect/>
            </a:stretch>
          </p:blipFill>
          <p:spPr>
            <a:xfrm>
              <a:off x="4060115" y="4343073"/>
              <a:ext cx="704849" cy="838199"/>
            </a:xfrm>
            <a:prstGeom prst="rect">
              <a:avLst/>
            </a:prstGeom>
          </p:spPr>
        </p:pic>
        <p:sp>
          <p:nvSpPr>
            <p:cNvPr id="21" name="object 21"/>
            <p:cNvSpPr/>
            <p:nvPr/>
          </p:nvSpPr>
          <p:spPr>
            <a:xfrm>
              <a:off x="1578533" y="2901010"/>
              <a:ext cx="2134235" cy="1922145"/>
            </a:xfrm>
            <a:custGeom>
              <a:avLst/>
              <a:gdLst/>
              <a:ahLst/>
              <a:cxnLst/>
              <a:rect l="l" t="t" r="r" b="b"/>
              <a:pathLst>
                <a:path w="2134235" h="1922145">
                  <a:moveTo>
                    <a:pt x="1039761" y="1258392"/>
                  </a:moveTo>
                  <a:lnTo>
                    <a:pt x="1037564" y="1246657"/>
                  </a:lnTo>
                  <a:lnTo>
                    <a:pt x="1031252" y="1236967"/>
                  </a:lnTo>
                  <a:lnTo>
                    <a:pt x="1021765" y="1230337"/>
                  </a:lnTo>
                  <a:lnTo>
                    <a:pt x="1010018" y="1227797"/>
                  </a:lnTo>
                  <a:lnTo>
                    <a:pt x="998283" y="1230007"/>
                  </a:lnTo>
                  <a:lnTo>
                    <a:pt x="988593" y="1236306"/>
                  </a:lnTo>
                  <a:lnTo>
                    <a:pt x="981964" y="1245806"/>
                  </a:lnTo>
                  <a:lnTo>
                    <a:pt x="979424" y="1257554"/>
                  </a:lnTo>
                  <a:lnTo>
                    <a:pt x="972934" y="1578927"/>
                  </a:lnTo>
                  <a:lnTo>
                    <a:pt x="968032" y="1594535"/>
                  </a:lnTo>
                  <a:lnTo>
                    <a:pt x="964399" y="1609699"/>
                  </a:lnTo>
                  <a:lnTo>
                    <a:pt x="961618" y="1624507"/>
                  </a:lnTo>
                  <a:lnTo>
                    <a:pt x="959319" y="1639049"/>
                  </a:lnTo>
                  <a:lnTo>
                    <a:pt x="953833" y="1668716"/>
                  </a:lnTo>
                  <a:lnTo>
                    <a:pt x="920013" y="1729232"/>
                  </a:lnTo>
                  <a:lnTo>
                    <a:pt x="880122" y="1761617"/>
                  </a:lnTo>
                  <a:lnTo>
                    <a:pt x="845705" y="1781632"/>
                  </a:lnTo>
                  <a:lnTo>
                    <a:pt x="807516" y="1798840"/>
                  </a:lnTo>
                  <a:lnTo>
                    <a:pt x="765962" y="1813445"/>
                  </a:lnTo>
                  <a:lnTo>
                    <a:pt x="721448" y="1825637"/>
                  </a:lnTo>
                  <a:lnTo>
                    <a:pt x="674408" y="1835619"/>
                  </a:lnTo>
                  <a:lnTo>
                    <a:pt x="625233" y="1843620"/>
                  </a:lnTo>
                  <a:lnTo>
                    <a:pt x="574357" y="1849818"/>
                  </a:lnTo>
                  <a:lnTo>
                    <a:pt x="522173" y="1854415"/>
                  </a:lnTo>
                  <a:lnTo>
                    <a:pt x="469099" y="1857641"/>
                  </a:lnTo>
                  <a:lnTo>
                    <a:pt x="415569" y="1859673"/>
                  </a:lnTo>
                  <a:lnTo>
                    <a:pt x="361962" y="1860740"/>
                  </a:lnTo>
                  <a:lnTo>
                    <a:pt x="308724" y="1861019"/>
                  </a:lnTo>
                  <a:lnTo>
                    <a:pt x="30378" y="1857565"/>
                  </a:lnTo>
                  <a:lnTo>
                    <a:pt x="18554" y="1859953"/>
                  </a:lnTo>
                  <a:lnTo>
                    <a:pt x="8902" y="1866468"/>
                  </a:lnTo>
                  <a:lnTo>
                    <a:pt x="2387" y="1876132"/>
                  </a:lnTo>
                  <a:lnTo>
                    <a:pt x="0" y="1887943"/>
                  </a:lnTo>
                  <a:lnTo>
                    <a:pt x="2387" y="1899767"/>
                  </a:lnTo>
                  <a:lnTo>
                    <a:pt x="8902" y="1909419"/>
                  </a:lnTo>
                  <a:lnTo>
                    <a:pt x="18554" y="1915934"/>
                  </a:lnTo>
                  <a:lnTo>
                    <a:pt x="30378" y="1918322"/>
                  </a:lnTo>
                  <a:lnTo>
                    <a:pt x="302844" y="1921573"/>
                  </a:lnTo>
                  <a:lnTo>
                    <a:pt x="354406" y="1921383"/>
                  </a:lnTo>
                  <a:lnTo>
                    <a:pt x="406438" y="1920481"/>
                  </a:lnTo>
                  <a:lnTo>
                    <a:pt x="458597" y="1918703"/>
                  </a:lnTo>
                  <a:lnTo>
                    <a:pt x="510565" y="1915871"/>
                  </a:lnTo>
                  <a:lnTo>
                    <a:pt x="561987" y="1911781"/>
                  </a:lnTo>
                  <a:lnTo>
                    <a:pt x="612546" y="1906257"/>
                  </a:lnTo>
                  <a:lnTo>
                    <a:pt x="661885" y="1899132"/>
                  </a:lnTo>
                  <a:lnTo>
                    <a:pt x="709676" y="1890204"/>
                  </a:lnTo>
                  <a:lnTo>
                    <a:pt x="755586" y="1879307"/>
                  </a:lnTo>
                  <a:lnTo>
                    <a:pt x="799274" y="1866252"/>
                  </a:lnTo>
                  <a:lnTo>
                    <a:pt x="840409" y="1850859"/>
                  </a:lnTo>
                  <a:lnTo>
                    <a:pt x="878636" y="1832940"/>
                  </a:lnTo>
                  <a:lnTo>
                    <a:pt x="913638" y="1812315"/>
                  </a:lnTo>
                  <a:lnTo>
                    <a:pt x="966736" y="1769211"/>
                  </a:lnTo>
                  <a:lnTo>
                    <a:pt x="996924" y="1728203"/>
                  </a:lnTo>
                  <a:lnTo>
                    <a:pt x="1011872" y="1688287"/>
                  </a:lnTo>
                  <a:lnTo>
                    <a:pt x="1019238" y="1648485"/>
                  </a:lnTo>
                  <a:lnTo>
                    <a:pt x="1021346" y="1635404"/>
                  </a:lnTo>
                  <a:lnTo>
                    <a:pt x="1023835" y="1622298"/>
                  </a:lnTo>
                  <a:lnTo>
                    <a:pt x="1027125" y="1609178"/>
                  </a:lnTo>
                  <a:lnTo>
                    <a:pt x="1031595" y="1596110"/>
                  </a:lnTo>
                  <a:lnTo>
                    <a:pt x="1032852" y="1592961"/>
                  </a:lnTo>
                  <a:lnTo>
                    <a:pt x="1033691" y="1589405"/>
                  </a:lnTo>
                  <a:lnTo>
                    <a:pt x="1033818" y="1578927"/>
                  </a:lnTo>
                  <a:lnTo>
                    <a:pt x="1039761" y="1258392"/>
                  </a:lnTo>
                  <a:close/>
                </a:path>
                <a:path w="2134235" h="1922145">
                  <a:moveTo>
                    <a:pt x="1039761" y="663600"/>
                  </a:moveTo>
                  <a:lnTo>
                    <a:pt x="1034427" y="342646"/>
                  </a:lnTo>
                  <a:lnTo>
                    <a:pt x="1034313" y="332168"/>
                  </a:lnTo>
                  <a:lnTo>
                    <a:pt x="1033475" y="328815"/>
                  </a:lnTo>
                  <a:lnTo>
                    <a:pt x="1021969" y="286131"/>
                  </a:lnTo>
                  <a:lnTo>
                    <a:pt x="1019860" y="273088"/>
                  </a:lnTo>
                  <a:lnTo>
                    <a:pt x="1012380" y="233299"/>
                  </a:lnTo>
                  <a:lnTo>
                    <a:pt x="997394" y="193370"/>
                  </a:lnTo>
                  <a:lnTo>
                    <a:pt x="967244" y="152361"/>
                  </a:lnTo>
                  <a:lnTo>
                    <a:pt x="914273" y="109258"/>
                  </a:lnTo>
                  <a:lnTo>
                    <a:pt x="879271" y="88633"/>
                  </a:lnTo>
                  <a:lnTo>
                    <a:pt x="841032" y="70713"/>
                  </a:lnTo>
                  <a:lnTo>
                    <a:pt x="799884" y="55321"/>
                  </a:lnTo>
                  <a:lnTo>
                    <a:pt x="756196" y="42265"/>
                  </a:lnTo>
                  <a:lnTo>
                    <a:pt x="710272" y="31369"/>
                  </a:lnTo>
                  <a:lnTo>
                    <a:pt x="662457" y="22440"/>
                  </a:lnTo>
                  <a:lnTo>
                    <a:pt x="613105" y="15316"/>
                  </a:lnTo>
                  <a:lnTo>
                    <a:pt x="562533" y="9791"/>
                  </a:lnTo>
                  <a:lnTo>
                    <a:pt x="511098" y="5715"/>
                  </a:lnTo>
                  <a:lnTo>
                    <a:pt x="459130" y="2870"/>
                  </a:lnTo>
                  <a:lnTo>
                    <a:pt x="406971" y="1092"/>
                  </a:lnTo>
                  <a:lnTo>
                    <a:pt x="354939" y="190"/>
                  </a:lnTo>
                  <a:lnTo>
                    <a:pt x="303403" y="0"/>
                  </a:lnTo>
                  <a:lnTo>
                    <a:pt x="31000" y="3251"/>
                  </a:lnTo>
                  <a:lnTo>
                    <a:pt x="19189" y="5638"/>
                  </a:lnTo>
                  <a:lnTo>
                    <a:pt x="9525" y="12153"/>
                  </a:lnTo>
                  <a:lnTo>
                    <a:pt x="3009" y="21805"/>
                  </a:lnTo>
                  <a:lnTo>
                    <a:pt x="622" y="33629"/>
                  </a:lnTo>
                  <a:lnTo>
                    <a:pt x="3009" y="45440"/>
                  </a:lnTo>
                  <a:lnTo>
                    <a:pt x="9525" y="55105"/>
                  </a:lnTo>
                  <a:lnTo>
                    <a:pt x="19189" y="61620"/>
                  </a:lnTo>
                  <a:lnTo>
                    <a:pt x="31000" y="64008"/>
                  </a:lnTo>
                  <a:lnTo>
                    <a:pt x="309346" y="60579"/>
                  </a:lnTo>
                  <a:lnTo>
                    <a:pt x="362597" y="60871"/>
                  </a:lnTo>
                  <a:lnTo>
                    <a:pt x="416191" y="61937"/>
                  </a:lnTo>
                  <a:lnTo>
                    <a:pt x="469734" y="63995"/>
                  </a:lnTo>
                  <a:lnTo>
                    <a:pt x="522795" y="67221"/>
                  </a:lnTo>
                  <a:lnTo>
                    <a:pt x="574979" y="71843"/>
                  </a:lnTo>
                  <a:lnTo>
                    <a:pt x="625868" y="78054"/>
                  </a:lnTo>
                  <a:lnTo>
                    <a:pt x="675030" y="86042"/>
                  </a:lnTo>
                  <a:lnTo>
                    <a:pt x="722083" y="96037"/>
                  </a:lnTo>
                  <a:lnTo>
                    <a:pt x="766584" y="108216"/>
                  </a:lnTo>
                  <a:lnTo>
                    <a:pt x="808139" y="122796"/>
                  </a:lnTo>
                  <a:lnTo>
                    <a:pt x="846340" y="139979"/>
                  </a:lnTo>
                  <a:lnTo>
                    <a:pt x="880745" y="159956"/>
                  </a:lnTo>
                  <a:lnTo>
                    <a:pt x="920546" y="192252"/>
                  </a:lnTo>
                  <a:lnTo>
                    <a:pt x="943203" y="222973"/>
                  </a:lnTo>
                  <a:lnTo>
                    <a:pt x="959942" y="282524"/>
                  </a:lnTo>
                  <a:lnTo>
                    <a:pt x="962253" y="297154"/>
                  </a:lnTo>
                  <a:lnTo>
                    <a:pt x="965022" y="311950"/>
                  </a:lnTo>
                  <a:lnTo>
                    <a:pt x="968667" y="327063"/>
                  </a:lnTo>
                  <a:lnTo>
                    <a:pt x="973556" y="342646"/>
                  </a:lnTo>
                  <a:lnTo>
                    <a:pt x="979424" y="664438"/>
                  </a:lnTo>
                  <a:lnTo>
                    <a:pt x="981938" y="676198"/>
                  </a:lnTo>
                  <a:lnTo>
                    <a:pt x="988517" y="685685"/>
                  </a:lnTo>
                  <a:lnTo>
                    <a:pt x="998194" y="691997"/>
                  </a:lnTo>
                  <a:lnTo>
                    <a:pt x="1010018" y="694194"/>
                  </a:lnTo>
                  <a:lnTo>
                    <a:pt x="1021765" y="691680"/>
                  </a:lnTo>
                  <a:lnTo>
                    <a:pt x="1031252" y="685101"/>
                  </a:lnTo>
                  <a:lnTo>
                    <a:pt x="1037564" y="675424"/>
                  </a:lnTo>
                  <a:lnTo>
                    <a:pt x="1039761" y="663600"/>
                  </a:lnTo>
                  <a:close/>
                </a:path>
                <a:path w="2134235" h="1922145">
                  <a:moveTo>
                    <a:pt x="1625955" y="864946"/>
                  </a:moveTo>
                  <a:lnTo>
                    <a:pt x="1617395" y="822833"/>
                  </a:lnTo>
                  <a:lnTo>
                    <a:pt x="1594116" y="788390"/>
                  </a:lnTo>
                  <a:lnTo>
                    <a:pt x="1559661" y="765149"/>
                  </a:lnTo>
                  <a:lnTo>
                    <a:pt x="1517637" y="756627"/>
                  </a:lnTo>
                  <a:lnTo>
                    <a:pt x="519569" y="756627"/>
                  </a:lnTo>
                  <a:lnTo>
                    <a:pt x="477570" y="765187"/>
                  </a:lnTo>
                  <a:lnTo>
                    <a:pt x="443179" y="788466"/>
                  </a:lnTo>
                  <a:lnTo>
                    <a:pt x="419900" y="822909"/>
                  </a:lnTo>
                  <a:lnTo>
                    <a:pt x="411251" y="864946"/>
                  </a:lnTo>
                  <a:lnTo>
                    <a:pt x="411251" y="1057262"/>
                  </a:lnTo>
                  <a:lnTo>
                    <a:pt x="419811" y="1099375"/>
                  </a:lnTo>
                  <a:lnTo>
                    <a:pt x="443103" y="1133817"/>
                  </a:lnTo>
                  <a:lnTo>
                    <a:pt x="477545" y="1157046"/>
                  </a:lnTo>
                  <a:lnTo>
                    <a:pt x="519569" y="1165580"/>
                  </a:lnTo>
                  <a:lnTo>
                    <a:pt x="1517637" y="1165580"/>
                  </a:lnTo>
                  <a:lnTo>
                    <a:pt x="1559750" y="1157020"/>
                  </a:lnTo>
                  <a:lnTo>
                    <a:pt x="1594192" y="1133729"/>
                  </a:lnTo>
                  <a:lnTo>
                    <a:pt x="1617433" y="1099286"/>
                  </a:lnTo>
                  <a:lnTo>
                    <a:pt x="1625955" y="1057262"/>
                  </a:lnTo>
                  <a:lnTo>
                    <a:pt x="1625955" y="864946"/>
                  </a:lnTo>
                  <a:close/>
                </a:path>
                <a:path w="2134235" h="1922145">
                  <a:moveTo>
                    <a:pt x="2133790" y="48717"/>
                  </a:moveTo>
                  <a:lnTo>
                    <a:pt x="2131403" y="36893"/>
                  </a:lnTo>
                  <a:lnTo>
                    <a:pt x="2124887" y="27241"/>
                  </a:lnTo>
                  <a:lnTo>
                    <a:pt x="2115235" y="20726"/>
                  </a:lnTo>
                  <a:lnTo>
                    <a:pt x="2103412" y="18338"/>
                  </a:lnTo>
                  <a:lnTo>
                    <a:pt x="1951291" y="19735"/>
                  </a:lnTo>
                  <a:lnTo>
                    <a:pt x="1796605" y="23977"/>
                  </a:lnTo>
                  <a:lnTo>
                    <a:pt x="1697151" y="28244"/>
                  </a:lnTo>
                  <a:lnTo>
                    <a:pt x="1599349" y="33832"/>
                  </a:lnTo>
                  <a:lnTo>
                    <a:pt x="1548663" y="38341"/>
                  </a:lnTo>
                  <a:lnTo>
                    <a:pt x="1496136" y="45580"/>
                  </a:lnTo>
                  <a:lnTo>
                    <a:pt x="1442821" y="55994"/>
                  </a:lnTo>
                  <a:lnTo>
                    <a:pt x="1389786" y="70027"/>
                  </a:lnTo>
                  <a:lnTo>
                    <a:pt x="1338097" y="88099"/>
                  </a:lnTo>
                  <a:lnTo>
                    <a:pt x="1288262" y="110871"/>
                  </a:lnTo>
                  <a:lnTo>
                    <a:pt x="1241907" y="138569"/>
                  </a:lnTo>
                  <a:lnTo>
                    <a:pt x="1200073" y="171564"/>
                  </a:lnTo>
                  <a:lnTo>
                    <a:pt x="1163789" y="210235"/>
                  </a:lnTo>
                  <a:lnTo>
                    <a:pt x="1140536" y="245897"/>
                  </a:lnTo>
                  <a:lnTo>
                    <a:pt x="1122603" y="286283"/>
                  </a:lnTo>
                  <a:lnTo>
                    <a:pt x="1109256" y="330314"/>
                  </a:lnTo>
                  <a:lnTo>
                    <a:pt x="1099731" y="376897"/>
                  </a:lnTo>
                  <a:lnTo>
                    <a:pt x="1093292" y="424942"/>
                  </a:lnTo>
                  <a:lnTo>
                    <a:pt x="1089190" y="473329"/>
                  </a:lnTo>
                  <a:lnTo>
                    <a:pt x="1086688" y="520992"/>
                  </a:lnTo>
                  <a:lnTo>
                    <a:pt x="1085011" y="566813"/>
                  </a:lnTo>
                  <a:lnTo>
                    <a:pt x="1084503" y="583565"/>
                  </a:lnTo>
                  <a:lnTo>
                    <a:pt x="1083894" y="599948"/>
                  </a:lnTo>
                  <a:lnTo>
                    <a:pt x="1083157" y="616051"/>
                  </a:lnTo>
                  <a:lnTo>
                    <a:pt x="1082294" y="631977"/>
                  </a:lnTo>
                  <a:lnTo>
                    <a:pt x="1084033" y="643902"/>
                  </a:lnTo>
                  <a:lnTo>
                    <a:pt x="1089939" y="653884"/>
                  </a:lnTo>
                  <a:lnTo>
                    <a:pt x="1099146" y="660933"/>
                  </a:lnTo>
                  <a:lnTo>
                    <a:pt x="1110780" y="664032"/>
                  </a:lnTo>
                  <a:lnTo>
                    <a:pt x="1122718" y="662279"/>
                  </a:lnTo>
                  <a:lnTo>
                    <a:pt x="1143584" y="620522"/>
                  </a:lnTo>
                  <a:lnTo>
                    <a:pt x="1145349" y="568490"/>
                  </a:lnTo>
                  <a:lnTo>
                    <a:pt x="1147178" y="519950"/>
                  </a:lnTo>
                  <a:lnTo>
                    <a:pt x="1149997" y="469531"/>
                  </a:lnTo>
                  <a:lnTo>
                    <a:pt x="1154747" y="418922"/>
                  </a:lnTo>
                  <a:lnTo>
                    <a:pt x="1162329" y="369760"/>
                  </a:lnTo>
                  <a:lnTo>
                    <a:pt x="1173657" y="323735"/>
                  </a:lnTo>
                  <a:lnTo>
                    <a:pt x="1189621" y="282511"/>
                  </a:lnTo>
                  <a:lnTo>
                    <a:pt x="1211135" y="247738"/>
                  </a:lnTo>
                  <a:lnTo>
                    <a:pt x="1241780" y="215252"/>
                  </a:lnTo>
                  <a:lnTo>
                    <a:pt x="1277467" y="187350"/>
                  </a:lnTo>
                  <a:lnTo>
                    <a:pt x="1317282" y="163779"/>
                  </a:lnTo>
                  <a:lnTo>
                    <a:pt x="1360309" y="144246"/>
                  </a:lnTo>
                  <a:lnTo>
                    <a:pt x="1407998" y="127698"/>
                  </a:lnTo>
                  <a:lnTo>
                    <a:pt x="1457147" y="114782"/>
                  </a:lnTo>
                  <a:lnTo>
                    <a:pt x="1506728" y="105143"/>
                  </a:lnTo>
                  <a:lnTo>
                    <a:pt x="1555724" y="98463"/>
                  </a:lnTo>
                  <a:lnTo>
                    <a:pt x="1603121" y="94386"/>
                  </a:lnTo>
                  <a:lnTo>
                    <a:pt x="1652282" y="91414"/>
                  </a:lnTo>
                  <a:lnTo>
                    <a:pt x="1799577" y="84518"/>
                  </a:lnTo>
                  <a:lnTo>
                    <a:pt x="1948967" y="80454"/>
                  </a:lnTo>
                  <a:lnTo>
                    <a:pt x="2103412" y="79095"/>
                  </a:lnTo>
                  <a:lnTo>
                    <a:pt x="2115235" y="76695"/>
                  </a:lnTo>
                  <a:lnTo>
                    <a:pt x="2124887" y="70192"/>
                  </a:lnTo>
                  <a:lnTo>
                    <a:pt x="2131403" y="60528"/>
                  </a:lnTo>
                  <a:lnTo>
                    <a:pt x="2133790" y="48717"/>
                  </a:lnTo>
                  <a:close/>
                </a:path>
                <a:path w="2134235" h="1922145">
                  <a:moveTo>
                    <a:pt x="2134006" y="1873072"/>
                  </a:moveTo>
                  <a:lnTo>
                    <a:pt x="2103628" y="1842693"/>
                  </a:lnTo>
                  <a:lnTo>
                    <a:pt x="2000237" y="1842084"/>
                  </a:lnTo>
                  <a:lnTo>
                    <a:pt x="1848662" y="1838921"/>
                  </a:lnTo>
                  <a:lnTo>
                    <a:pt x="1701660" y="1832991"/>
                  </a:lnTo>
                  <a:lnTo>
                    <a:pt x="1603324" y="1827403"/>
                  </a:lnTo>
                  <a:lnTo>
                    <a:pt x="1555915" y="1823339"/>
                  </a:lnTo>
                  <a:lnTo>
                    <a:pt x="1506880" y="1816696"/>
                  </a:lnTo>
                  <a:lnTo>
                    <a:pt x="1457274" y="1807095"/>
                  </a:lnTo>
                  <a:lnTo>
                    <a:pt x="1408137" y="1794167"/>
                  </a:lnTo>
                  <a:lnTo>
                    <a:pt x="1360512" y="1777542"/>
                  </a:lnTo>
                  <a:lnTo>
                    <a:pt x="1317498" y="1758035"/>
                  </a:lnTo>
                  <a:lnTo>
                    <a:pt x="1277683" y="1734515"/>
                  </a:lnTo>
                  <a:lnTo>
                    <a:pt x="1241996" y="1706626"/>
                  </a:lnTo>
                  <a:lnTo>
                    <a:pt x="1211351" y="1674037"/>
                  </a:lnTo>
                  <a:lnTo>
                    <a:pt x="1189824" y="1639277"/>
                  </a:lnTo>
                  <a:lnTo>
                    <a:pt x="1173861" y="1598053"/>
                  </a:lnTo>
                  <a:lnTo>
                    <a:pt x="1162545" y="1552016"/>
                  </a:lnTo>
                  <a:lnTo>
                    <a:pt x="1154963" y="1502867"/>
                  </a:lnTo>
                  <a:lnTo>
                    <a:pt x="1150213" y="1452245"/>
                  </a:lnTo>
                  <a:lnTo>
                    <a:pt x="1147381" y="1401838"/>
                  </a:lnTo>
                  <a:lnTo>
                    <a:pt x="1145565" y="1353286"/>
                  </a:lnTo>
                  <a:lnTo>
                    <a:pt x="1145044" y="1338465"/>
                  </a:lnTo>
                  <a:lnTo>
                    <a:pt x="1144282" y="1318018"/>
                  </a:lnTo>
                  <a:lnTo>
                    <a:pt x="1139748" y="1275003"/>
                  </a:lnTo>
                  <a:lnTo>
                    <a:pt x="1110780" y="1258176"/>
                  </a:lnTo>
                  <a:lnTo>
                    <a:pt x="1099121" y="1261275"/>
                  </a:lnTo>
                  <a:lnTo>
                    <a:pt x="1089863" y="1268310"/>
                  </a:lnTo>
                  <a:lnTo>
                    <a:pt x="1083945" y="1278305"/>
                  </a:lnTo>
                  <a:lnTo>
                    <a:pt x="1082294" y="1290231"/>
                  </a:lnTo>
                  <a:lnTo>
                    <a:pt x="1083246" y="1306156"/>
                  </a:lnTo>
                  <a:lnTo>
                    <a:pt x="1083995" y="1322209"/>
                  </a:lnTo>
                  <a:lnTo>
                    <a:pt x="1084503" y="1335316"/>
                  </a:lnTo>
                  <a:lnTo>
                    <a:pt x="1086891" y="1400797"/>
                  </a:lnTo>
                  <a:lnTo>
                    <a:pt x="1089406" y="1448460"/>
                  </a:lnTo>
                  <a:lnTo>
                    <a:pt x="1093508" y="1496847"/>
                  </a:lnTo>
                  <a:lnTo>
                    <a:pt x="1099947" y="1544878"/>
                  </a:lnTo>
                  <a:lnTo>
                    <a:pt x="1109472" y="1591462"/>
                  </a:lnTo>
                  <a:lnTo>
                    <a:pt x="1122819" y="1635506"/>
                  </a:lnTo>
                  <a:lnTo>
                    <a:pt x="1140752" y="1675892"/>
                  </a:lnTo>
                  <a:lnTo>
                    <a:pt x="1163993" y="1711540"/>
                  </a:lnTo>
                  <a:lnTo>
                    <a:pt x="1200277" y="1750314"/>
                  </a:lnTo>
                  <a:lnTo>
                    <a:pt x="1242123" y="1783295"/>
                  </a:lnTo>
                  <a:lnTo>
                    <a:pt x="1288478" y="1810943"/>
                  </a:lnTo>
                  <a:lnTo>
                    <a:pt x="1338300" y="1833689"/>
                  </a:lnTo>
                  <a:lnTo>
                    <a:pt x="1390091" y="1851774"/>
                  </a:lnTo>
                  <a:lnTo>
                    <a:pt x="1443177" y="1865845"/>
                  </a:lnTo>
                  <a:lnTo>
                    <a:pt x="1496491" y="1876298"/>
                  </a:lnTo>
                  <a:lnTo>
                    <a:pt x="1548980" y="1883537"/>
                  </a:lnTo>
                  <a:lnTo>
                    <a:pt x="1599552" y="1887943"/>
                  </a:lnTo>
                  <a:lnTo>
                    <a:pt x="1697304" y="1893544"/>
                  </a:lnTo>
                  <a:lnTo>
                    <a:pt x="1846986" y="1899475"/>
                  </a:lnTo>
                  <a:lnTo>
                    <a:pt x="2002878" y="1902828"/>
                  </a:lnTo>
                  <a:lnTo>
                    <a:pt x="2103628" y="1903450"/>
                  </a:lnTo>
                  <a:lnTo>
                    <a:pt x="2115439" y="1901063"/>
                  </a:lnTo>
                  <a:lnTo>
                    <a:pt x="2125103" y="1894547"/>
                  </a:lnTo>
                  <a:lnTo>
                    <a:pt x="2131618" y="1884883"/>
                  </a:lnTo>
                  <a:lnTo>
                    <a:pt x="2134006" y="1873072"/>
                  </a:lnTo>
                  <a:close/>
                </a:path>
              </a:pathLst>
            </a:custGeom>
            <a:solidFill>
              <a:srgbClr val="A6A6A6"/>
            </a:solidFill>
          </p:spPr>
          <p:txBody>
            <a:bodyPr wrap="square" lIns="0" tIns="0" rIns="0" bIns="0" rtlCol="0"/>
            <a:lstStyle/>
            <a:p/>
          </p:txBody>
        </p:sp>
      </p:grpSp>
      <p:grpSp>
        <p:nvGrpSpPr>
          <p:cNvPr id="22" name="object 22"/>
          <p:cNvGrpSpPr/>
          <p:nvPr/>
        </p:nvGrpSpPr>
        <p:grpSpPr>
          <a:xfrm>
            <a:off x="256566" y="2736441"/>
            <a:ext cx="1214755" cy="2343785"/>
            <a:chOff x="256566" y="2736441"/>
            <a:chExt cx="1214755" cy="2343785"/>
          </a:xfrm>
        </p:grpSpPr>
        <p:sp>
          <p:nvSpPr>
            <p:cNvPr id="23" name="object 23"/>
            <p:cNvSpPr/>
            <p:nvPr/>
          </p:nvSpPr>
          <p:spPr>
            <a:xfrm>
              <a:off x="256566" y="2736441"/>
              <a:ext cx="1214755" cy="2251710"/>
            </a:xfrm>
            <a:custGeom>
              <a:avLst/>
              <a:gdLst/>
              <a:ahLst/>
              <a:cxnLst/>
              <a:rect l="l" t="t" r="r" b="b"/>
              <a:pathLst>
                <a:path w="1214755" h="2251710">
                  <a:moveTo>
                    <a:pt x="1106389" y="408951"/>
                  </a:moveTo>
                  <a:lnTo>
                    <a:pt x="108313" y="408951"/>
                  </a:lnTo>
                  <a:lnTo>
                    <a:pt x="66288" y="400394"/>
                  </a:lnTo>
                  <a:lnTo>
                    <a:pt x="31844" y="377106"/>
                  </a:lnTo>
                  <a:lnTo>
                    <a:pt x="8556" y="342663"/>
                  </a:lnTo>
                  <a:lnTo>
                    <a:pt x="0" y="300638"/>
                  </a:lnTo>
                  <a:lnTo>
                    <a:pt x="0" y="108313"/>
                  </a:lnTo>
                  <a:lnTo>
                    <a:pt x="8556" y="66200"/>
                  </a:lnTo>
                  <a:lnTo>
                    <a:pt x="31844" y="31766"/>
                  </a:lnTo>
                  <a:lnTo>
                    <a:pt x="66288" y="8527"/>
                  </a:lnTo>
                  <a:lnTo>
                    <a:pt x="108313" y="0"/>
                  </a:lnTo>
                  <a:lnTo>
                    <a:pt x="1106389" y="0"/>
                  </a:lnTo>
                  <a:lnTo>
                    <a:pt x="1148503" y="8556"/>
                  </a:lnTo>
                  <a:lnTo>
                    <a:pt x="1182937" y="31844"/>
                  </a:lnTo>
                  <a:lnTo>
                    <a:pt x="1206175" y="66288"/>
                  </a:lnTo>
                  <a:lnTo>
                    <a:pt x="1214703" y="108313"/>
                  </a:lnTo>
                  <a:lnTo>
                    <a:pt x="1214703" y="300638"/>
                  </a:lnTo>
                  <a:lnTo>
                    <a:pt x="1206146" y="342751"/>
                  </a:lnTo>
                  <a:lnTo>
                    <a:pt x="1182858" y="377185"/>
                  </a:lnTo>
                  <a:lnTo>
                    <a:pt x="1148414" y="400423"/>
                  </a:lnTo>
                  <a:lnTo>
                    <a:pt x="1106389" y="408951"/>
                  </a:lnTo>
                  <a:close/>
                </a:path>
                <a:path w="1214755" h="2251710">
                  <a:moveTo>
                    <a:pt x="1106389" y="2251328"/>
                  </a:moveTo>
                  <a:lnTo>
                    <a:pt x="108313" y="2251328"/>
                  </a:lnTo>
                  <a:lnTo>
                    <a:pt x="66288" y="2242801"/>
                  </a:lnTo>
                  <a:lnTo>
                    <a:pt x="31844" y="2219562"/>
                  </a:lnTo>
                  <a:lnTo>
                    <a:pt x="8556" y="2185128"/>
                  </a:lnTo>
                  <a:lnTo>
                    <a:pt x="0" y="2143014"/>
                  </a:lnTo>
                  <a:lnTo>
                    <a:pt x="0" y="1950690"/>
                  </a:lnTo>
                  <a:lnTo>
                    <a:pt x="8556" y="1908665"/>
                  </a:lnTo>
                  <a:lnTo>
                    <a:pt x="31844" y="1874221"/>
                  </a:lnTo>
                  <a:lnTo>
                    <a:pt x="66288" y="1850933"/>
                  </a:lnTo>
                  <a:lnTo>
                    <a:pt x="108313" y="1842376"/>
                  </a:lnTo>
                  <a:lnTo>
                    <a:pt x="1106389" y="1842376"/>
                  </a:lnTo>
                  <a:lnTo>
                    <a:pt x="1148414" y="1850904"/>
                  </a:lnTo>
                  <a:lnTo>
                    <a:pt x="1182858" y="1874142"/>
                  </a:lnTo>
                  <a:lnTo>
                    <a:pt x="1206146" y="1908576"/>
                  </a:lnTo>
                  <a:lnTo>
                    <a:pt x="1214703" y="1950690"/>
                  </a:lnTo>
                  <a:lnTo>
                    <a:pt x="1214703" y="2143014"/>
                  </a:lnTo>
                  <a:lnTo>
                    <a:pt x="1206175" y="2185039"/>
                  </a:lnTo>
                  <a:lnTo>
                    <a:pt x="1182937" y="2219483"/>
                  </a:lnTo>
                  <a:lnTo>
                    <a:pt x="1148503" y="2242771"/>
                  </a:lnTo>
                  <a:lnTo>
                    <a:pt x="1106389" y="2251328"/>
                  </a:lnTo>
                  <a:close/>
                </a:path>
              </a:pathLst>
            </a:custGeom>
            <a:solidFill>
              <a:srgbClr val="F1B4B8"/>
            </a:solidFill>
          </p:spPr>
          <p:txBody>
            <a:bodyPr wrap="square" lIns="0" tIns="0" rIns="0" bIns="0" rtlCol="0"/>
            <a:lstStyle/>
            <a:p/>
          </p:txBody>
        </p:sp>
        <p:pic>
          <p:nvPicPr>
            <p:cNvPr id="24" name="object 24"/>
            <p:cNvPicPr/>
            <p:nvPr/>
          </p:nvPicPr>
          <p:blipFill>
            <a:blip r:embed="rId1" cstate="print"/>
            <a:stretch>
              <a:fillRect/>
            </a:stretch>
          </p:blipFill>
          <p:spPr>
            <a:xfrm>
              <a:off x="596657" y="4527752"/>
              <a:ext cx="463549" cy="552449"/>
            </a:xfrm>
            <a:prstGeom prst="rect">
              <a:avLst/>
            </a:prstGeom>
          </p:spPr>
        </p:pic>
      </p:grpSp>
      <p:sp>
        <p:nvSpPr>
          <p:cNvPr id="25" name="object 25"/>
          <p:cNvSpPr txBox="1"/>
          <p:nvPr/>
        </p:nvSpPr>
        <p:spPr>
          <a:xfrm>
            <a:off x="4053030" y="2788193"/>
            <a:ext cx="716280" cy="320040"/>
          </a:xfrm>
          <a:prstGeom prst="rect">
            <a:avLst/>
          </a:prstGeom>
        </p:spPr>
        <p:txBody>
          <a:bodyPr vert="horz" wrap="square" lIns="0" tIns="16510" rIns="0" bIns="0" rtlCol="0">
            <a:spAutoFit/>
          </a:bodyPr>
          <a:lstStyle/>
          <a:p>
            <a:pPr marL="12700">
              <a:lnSpc>
                <a:spcPct val="100000"/>
              </a:lnSpc>
              <a:spcBef>
                <a:spcPts val="130"/>
              </a:spcBef>
            </a:pPr>
            <a:r>
              <a:rPr sz="1900" b="1" spc="-35" dirty="0">
                <a:latin typeface="Times New Roman" panose="02020503050405090304"/>
                <a:cs typeface="Times New Roman" panose="02020503050405090304"/>
              </a:rPr>
              <a:t>Colder</a:t>
            </a:r>
            <a:endParaRPr sz="1900">
              <a:latin typeface="Times New Roman" panose="02020503050405090304"/>
              <a:cs typeface="Times New Roman" panose="02020503050405090304"/>
            </a:endParaRPr>
          </a:p>
        </p:txBody>
      </p:sp>
      <p:sp>
        <p:nvSpPr>
          <p:cNvPr id="26" name="object 26"/>
          <p:cNvSpPr txBox="1"/>
          <p:nvPr/>
        </p:nvSpPr>
        <p:spPr>
          <a:xfrm>
            <a:off x="429224" y="2788193"/>
            <a:ext cx="798195" cy="320040"/>
          </a:xfrm>
          <a:prstGeom prst="rect">
            <a:avLst/>
          </a:prstGeom>
        </p:spPr>
        <p:txBody>
          <a:bodyPr vert="horz" wrap="square" lIns="0" tIns="16510" rIns="0" bIns="0" rtlCol="0">
            <a:spAutoFit/>
          </a:bodyPr>
          <a:lstStyle/>
          <a:p>
            <a:pPr marL="12700">
              <a:lnSpc>
                <a:spcPct val="100000"/>
              </a:lnSpc>
              <a:spcBef>
                <a:spcPts val="130"/>
              </a:spcBef>
            </a:pPr>
            <a:r>
              <a:rPr sz="1900" b="1" spc="-90" dirty="0">
                <a:latin typeface="Times New Roman" panose="02020503050405090304"/>
                <a:cs typeface="Times New Roman" panose="02020503050405090304"/>
              </a:rPr>
              <a:t>w</a:t>
            </a:r>
            <a:r>
              <a:rPr sz="1900" b="1" spc="10" dirty="0">
                <a:latin typeface="Times New Roman" panose="02020503050405090304"/>
                <a:cs typeface="Times New Roman" panose="02020503050405090304"/>
              </a:rPr>
              <a:t>a</a:t>
            </a:r>
            <a:r>
              <a:rPr sz="1900" b="1" spc="-105" dirty="0">
                <a:latin typeface="Times New Roman" panose="02020503050405090304"/>
                <a:cs typeface="Times New Roman" panose="02020503050405090304"/>
              </a:rPr>
              <a:t>r</a:t>
            </a:r>
            <a:r>
              <a:rPr sz="1900" b="1" spc="-100" dirty="0">
                <a:latin typeface="Times New Roman" panose="02020503050405090304"/>
                <a:cs typeface="Times New Roman" panose="02020503050405090304"/>
              </a:rPr>
              <a:t>m</a:t>
            </a:r>
            <a:r>
              <a:rPr sz="1900" b="1" spc="-5" dirty="0">
                <a:latin typeface="Times New Roman" panose="02020503050405090304"/>
                <a:cs typeface="Times New Roman" panose="02020503050405090304"/>
              </a:rPr>
              <a:t>e</a:t>
            </a:r>
            <a:r>
              <a:rPr sz="1900" b="1" spc="-100" dirty="0">
                <a:latin typeface="Times New Roman" panose="02020503050405090304"/>
                <a:cs typeface="Times New Roman" panose="02020503050405090304"/>
              </a:rPr>
              <a:t>r</a:t>
            </a:r>
            <a:endParaRPr sz="1900">
              <a:latin typeface="Times New Roman" panose="02020503050405090304"/>
              <a:cs typeface="Times New Roman" panose="02020503050405090304"/>
            </a:endParaRPr>
          </a:p>
        </p:txBody>
      </p:sp>
      <p:sp>
        <p:nvSpPr>
          <p:cNvPr id="27" name="object 27"/>
          <p:cNvSpPr txBox="1"/>
          <p:nvPr/>
        </p:nvSpPr>
        <p:spPr>
          <a:xfrm>
            <a:off x="2130832" y="3707634"/>
            <a:ext cx="934085" cy="320040"/>
          </a:xfrm>
          <a:prstGeom prst="rect">
            <a:avLst/>
          </a:prstGeom>
        </p:spPr>
        <p:txBody>
          <a:bodyPr vert="horz" wrap="square" lIns="0" tIns="16510" rIns="0" bIns="0" rtlCol="0">
            <a:spAutoFit/>
          </a:bodyPr>
          <a:lstStyle/>
          <a:p>
            <a:pPr marL="12700">
              <a:lnSpc>
                <a:spcPct val="100000"/>
              </a:lnSpc>
              <a:spcBef>
                <a:spcPts val="130"/>
              </a:spcBef>
            </a:pPr>
            <a:r>
              <a:rPr sz="1900" b="1" spc="-5" dirty="0">
                <a:latin typeface="Times New Roman" panose="02020503050405090304"/>
                <a:cs typeface="Times New Roman" panose="02020503050405090304"/>
              </a:rPr>
              <a:t>Cell</a:t>
            </a:r>
            <a:r>
              <a:rPr sz="1900" b="1" spc="-45" dirty="0">
                <a:latin typeface="Times New Roman" panose="02020503050405090304"/>
                <a:cs typeface="Times New Roman" panose="02020503050405090304"/>
              </a:rPr>
              <a:t> </a:t>
            </a:r>
            <a:r>
              <a:rPr sz="1900" b="1" spc="20" dirty="0">
                <a:latin typeface="Times New Roman" panose="02020503050405090304"/>
                <a:cs typeface="Times New Roman" panose="02020503050405090304"/>
              </a:rPr>
              <a:t>Size</a:t>
            </a:r>
            <a:endParaRPr sz="1900">
              <a:latin typeface="Times New Roman" panose="02020503050405090304"/>
              <a:cs typeface="Times New Roman" panose="02020503050405090304"/>
            </a:endParaRPr>
          </a:p>
        </p:txBody>
      </p:sp>
      <p:grpSp>
        <p:nvGrpSpPr>
          <p:cNvPr id="28" name="object 28"/>
          <p:cNvGrpSpPr/>
          <p:nvPr/>
        </p:nvGrpSpPr>
        <p:grpSpPr>
          <a:xfrm>
            <a:off x="2310849" y="175608"/>
            <a:ext cx="2321560" cy="3931285"/>
            <a:chOff x="2310849" y="175608"/>
            <a:chExt cx="2321560" cy="3931285"/>
          </a:xfrm>
        </p:grpSpPr>
        <p:sp>
          <p:nvSpPr>
            <p:cNvPr id="29" name="object 29"/>
            <p:cNvSpPr/>
            <p:nvPr/>
          </p:nvSpPr>
          <p:spPr>
            <a:xfrm>
              <a:off x="3357269" y="3652379"/>
              <a:ext cx="1275080" cy="454025"/>
            </a:xfrm>
            <a:custGeom>
              <a:avLst/>
              <a:gdLst/>
              <a:ahLst/>
              <a:cxnLst/>
              <a:rect l="l" t="t" r="r" b="b"/>
              <a:pathLst>
                <a:path w="1275079" h="454025">
                  <a:moveTo>
                    <a:pt x="302282" y="302624"/>
                  </a:moveTo>
                  <a:lnTo>
                    <a:pt x="302282" y="151337"/>
                  </a:lnTo>
                  <a:lnTo>
                    <a:pt x="1274998" y="151337"/>
                  </a:lnTo>
                  <a:lnTo>
                    <a:pt x="1274998" y="302624"/>
                  </a:lnTo>
                  <a:lnTo>
                    <a:pt x="302282" y="302624"/>
                  </a:lnTo>
                  <a:close/>
                </a:path>
                <a:path w="1275079" h="454025">
                  <a:moveTo>
                    <a:pt x="0" y="227276"/>
                  </a:moveTo>
                  <a:lnTo>
                    <a:pt x="0" y="226686"/>
                  </a:lnTo>
                  <a:lnTo>
                    <a:pt x="302282" y="0"/>
                  </a:lnTo>
                  <a:lnTo>
                    <a:pt x="302282" y="453963"/>
                  </a:lnTo>
                  <a:lnTo>
                    <a:pt x="0" y="227276"/>
                  </a:lnTo>
                  <a:close/>
                </a:path>
              </a:pathLst>
            </a:custGeom>
            <a:solidFill>
              <a:srgbClr val="A6A6A6"/>
            </a:solidFill>
          </p:spPr>
          <p:txBody>
            <a:bodyPr wrap="square" lIns="0" tIns="0" rIns="0" bIns="0" rtlCol="0"/>
            <a:lstStyle/>
            <a:p/>
          </p:txBody>
        </p:sp>
        <p:pic>
          <p:nvPicPr>
            <p:cNvPr id="30" name="object 30"/>
            <p:cNvPicPr/>
            <p:nvPr/>
          </p:nvPicPr>
          <p:blipFill>
            <a:blip r:embed="rId2" cstate="print"/>
            <a:stretch>
              <a:fillRect/>
            </a:stretch>
          </p:blipFill>
          <p:spPr>
            <a:xfrm>
              <a:off x="2310849" y="175608"/>
              <a:ext cx="1427076" cy="2730499"/>
            </a:xfrm>
            <a:prstGeom prst="rect">
              <a:avLst/>
            </a:prstGeom>
          </p:spPr>
        </p:pic>
      </p:grpSp>
      <p:grpSp>
        <p:nvGrpSpPr>
          <p:cNvPr id="31" name="object 31"/>
          <p:cNvGrpSpPr/>
          <p:nvPr/>
        </p:nvGrpSpPr>
        <p:grpSpPr>
          <a:xfrm>
            <a:off x="439597" y="5734841"/>
            <a:ext cx="4850130" cy="917575"/>
            <a:chOff x="439597" y="5734841"/>
            <a:chExt cx="4850130" cy="917575"/>
          </a:xfrm>
        </p:grpSpPr>
        <p:sp>
          <p:nvSpPr>
            <p:cNvPr id="32" name="object 32"/>
            <p:cNvSpPr/>
            <p:nvPr/>
          </p:nvSpPr>
          <p:spPr>
            <a:xfrm>
              <a:off x="439597" y="5846387"/>
              <a:ext cx="4850130" cy="606425"/>
            </a:xfrm>
            <a:custGeom>
              <a:avLst/>
              <a:gdLst/>
              <a:ahLst/>
              <a:cxnLst/>
              <a:rect l="l" t="t" r="r" b="b"/>
              <a:pathLst>
                <a:path w="4850130" h="606425">
                  <a:moveTo>
                    <a:pt x="4849980" y="606416"/>
                  </a:moveTo>
                  <a:lnTo>
                    <a:pt x="0" y="606416"/>
                  </a:lnTo>
                  <a:lnTo>
                    <a:pt x="0" y="199886"/>
                  </a:lnTo>
                  <a:lnTo>
                    <a:pt x="29155" y="208881"/>
                  </a:lnTo>
                  <a:lnTo>
                    <a:pt x="113357" y="214734"/>
                  </a:lnTo>
                  <a:lnTo>
                    <a:pt x="247709" y="185742"/>
                  </a:lnTo>
                  <a:lnTo>
                    <a:pt x="427314" y="90207"/>
                  </a:lnTo>
                  <a:lnTo>
                    <a:pt x="473376" y="60927"/>
                  </a:lnTo>
                  <a:lnTo>
                    <a:pt x="518595" y="37621"/>
                  </a:lnTo>
                  <a:lnTo>
                    <a:pt x="563058" y="20107"/>
                  </a:lnTo>
                  <a:lnTo>
                    <a:pt x="606851" y="8200"/>
                  </a:lnTo>
                  <a:lnTo>
                    <a:pt x="650059" y="1718"/>
                  </a:lnTo>
                  <a:lnTo>
                    <a:pt x="692768" y="478"/>
                  </a:lnTo>
                  <a:lnTo>
                    <a:pt x="735066" y="4296"/>
                  </a:lnTo>
                  <a:lnTo>
                    <a:pt x="777036" y="12990"/>
                  </a:lnTo>
                  <a:lnTo>
                    <a:pt x="818766" y="26374"/>
                  </a:lnTo>
                  <a:lnTo>
                    <a:pt x="860342" y="44268"/>
                  </a:lnTo>
                  <a:lnTo>
                    <a:pt x="901849" y="66486"/>
                  </a:lnTo>
                  <a:lnTo>
                    <a:pt x="943373" y="92847"/>
                  </a:lnTo>
                  <a:lnTo>
                    <a:pt x="985001" y="123166"/>
                  </a:lnTo>
                  <a:lnTo>
                    <a:pt x="1026818" y="157260"/>
                  </a:lnTo>
                  <a:lnTo>
                    <a:pt x="1050779" y="172904"/>
                  </a:lnTo>
                  <a:lnTo>
                    <a:pt x="1126535" y="200954"/>
                  </a:lnTo>
                  <a:lnTo>
                    <a:pt x="1174378" y="211593"/>
                  </a:lnTo>
                  <a:lnTo>
                    <a:pt x="1226232" y="218796"/>
                  </a:lnTo>
                  <a:lnTo>
                    <a:pt x="1280119" y="221680"/>
                  </a:lnTo>
                  <a:lnTo>
                    <a:pt x="1334066" y="219360"/>
                  </a:lnTo>
                  <a:lnTo>
                    <a:pt x="1386097" y="210953"/>
                  </a:lnTo>
                  <a:lnTo>
                    <a:pt x="1434235" y="195576"/>
                  </a:lnTo>
                  <a:lnTo>
                    <a:pt x="1511262" y="164086"/>
                  </a:lnTo>
                  <a:lnTo>
                    <a:pt x="1555745" y="144111"/>
                  </a:lnTo>
                  <a:lnTo>
                    <a:pt x="1602395" y="119851"/>
                  </a:lnTo>
                  <a:lnTo>
                    <a:pt x="1695962" y="61550"/>
                  </a:lnTo>
                  <a:lnTo>
                    <a:pt x="1741305" y="39923"/>
                  </a:lnTo>
                  <a:lnTo>
                    <a:pt x="1785950" y="24855"/>
                  </a:lnTo>
                  <a:lnTo>
                    <a:pt x="1829959" y="15874"/>
                  </a:lnTo>
                  <a:lnTo>
                    <a:pt x="1873398" y="12510"/>
                  </a:lnTo>
                  <a:lnTo>
                    <a:pt x="1916332" y="14292"/>
                  </a:lnTo>
                  <a:lnTo>
                    <a:pt x="1958825" y="20748"/>
                  </a:lnTo>
                  <a:lnTo>
                    <a:pt x="2000941" y="31408"/>
                  </a:lnTo>
                  <a:lnTo>
                    <a:pt x="2042746" y="45800"/>
                  </a:lnTo>
                  <a:lnTo>
                    <a:pt x="2084304" y="63453"/>
                  </a:lnTo>
                  <a:lnTo>
                    <a:pt x="2125679" y="83897"/>
                  </a:lnTo>
                  <a:lnTo>
                    <a:pt x="2166937" y="106660"/>
                  </a:lnTo>
                  <a:lnTo>
                    <a:pt x="2208141" y="131271"/>
                  </a:lnTo>
                  <a:lnTo>
                    <a:pt x="2249357" y="157260"/>
                  </a:lnTo>
                  <a:lnTo>
                    <a:pt x="2288857" y="178320"/>
                  </a:lnTo>
                  <a:lnTo>
                    <a:pt x="2334878" y="194889"/>
                  </a:lnTo>
                  <a:lnTo>
                    <a:pt x="2386316" y="206013"/>
                  </a:lnTo>
                  <a:lnTo>
                    <a:pt x="2442071" y="210742"/>
                  </a:lnTo>
                  <a:lnTo>
                    <a:pt x="2501040" y="208124"/>
                  </a:lnTo>
                  <a:lnTo>
                    <a:pt x="2577001" y="190477"/>
                  </a:lnTo>
                  <a:lnTo>
                    <a:pt x="2619623" y="173819"/>
                  </a:lnTo>
                  <a:lnTo>
                    <a:pt x="2665313" y="151630"/>
                  </a:lnTo>
                  <a:lnTo>
                    <a:pt x="2714055" y="123676"/>
                  </a:lnTo>
                  <a:lnTo>
                    <a:pt x="2765828" y="89729"/>
                  </a:lnTo>
                  <a:lnTo>
                    <a:pt x="2811889" y="60448"/>
                  </a:lnTo>
                  <a:lnTo>
                    <a:pt x="2857108" y="37142"/>
                  </a:lnTo>
                  <a:lnTo>
                    <a:pt x="2901571" y="19628"/>
                  </a:lnTo>
                  <a:lnTo>
                    <a:pt x="2945364" y="7721"/>
                  </a:lnTo>
                  <a:lnTo>
                    <a:pt x="2988572" y="1240"/>
                  </a:lnTo>
                  <a:lnTo>
                    <a:pt x="3031282" y="0"/>
                  </a:lnTo>
                  <a:lnTo>
                    <a:pt x="3073579" y="3818"/>
                  </a:lnTo>
                  <a:lnTo>
                    <a:pt x="3115549" y="12511"/>
                  </a:lnTo>
                  <a:lnTo>
                    <a:pt x="3157280" y="25896"/>
                  </a:lnTo>
                  <a:lnTo>
                    <a:pt x="3198855" y="43789"/>
                  </a:lnTo>
                  <a:lnTo>
                    <a:pt x="3240362" y="66007"/>
                  </a:lnTo>
                  <a:lnTo>
                    <a:pt x="3281886" y="92368"/>
                  </a:lnTo>
                  <a:lnTo>
                    <a:pt x="3323514" y="122687"/>
                  </a:lnTo>
                  <a:lnTo>
                    <a:pt x="3365331" y="156781"/>
                  </a:lnTo>
                  <a:lnTo>
                    <a:pt x="3389292" y="172425"/>
                  </a:lnTo>
                  <a:lnTo>
                    <a:pt x="3465044" y="200475"/>
                  </a:lnTo>
                  <a:lnTo>
                    <a:pt x="3512883" y="211114"/>
                  </a:lnTo>
                  <a:lnTo>
                    <a:pt x="3564728" y="218317"/>
                  </a:lnTo>
                  <a:lnTo>
                    <a:pt x="3618604" y="221201"/>
                  </a:lnTo>
                  <a:lnTo>
                    <a:pt x="3672534" y="218881"/>
                  </a:lnTo>
                  <a:lnTo>
                    <a:pt x="3724543" y="210474"/>
                  </a:lnTo>
                  <a:lnTo>
                    <a:pt x="3772653" y="195097"/>
                  </a:lnTo>
                  <a:lnTo>
                    <a:pt x="3849714" y="163607"/>
                  </a:lnTo>
                  <a:lnTo>
                    <a:pt x="3894225" y="143633"/>
                  </a:lnTo>
                  <a:lnTo>
                    <a:pt x="3940899" y="119373"/>
                  </a:lnTo>
                  <a:lnTo>
                    <a:pt x="4034473" y="61072"/>
                  </a:lnTo>
                  <a:lnTo>
                    <a:pt x="4079813" y="39445"/>
                  </a:lnTo>
                  <a:lnTo>
                    <a:pt x="4124452" y="24376"/>
                  </a:lnTo>
                  <a:lnTo>
                    <a:pt x="4168455" y="15396"/>
                  </a:lnTo>
                  <a:lnTo>
                    <a:pt x="4211888" y="12032"/>
                  </a:lnTo>
                  <a:lnTo>
                    <a:pt x="4254815" y="13813"/>
                  </a:lnTo>
                  <a:lnTo>
                    <a:pt x="4297302" y="20269"/>
                  </a:lnTo>
                  <a:lnTo>
                    <a:pt x="4339414" y="30929"/>
                  </a:lnTo>
                  <a:lnTo>
                    <a:pt x="4381217" y="45321"/>
                  </a:lnTo>
                  <a:lnTo>
                    <a:pt x="4422775" y="62975"/>
                  </a:lnTo>
                  <a:lnTo>
                    <a:pt x="4464154" y="83418"/>
                  </a:lnTo>
                  <a:lnTo>
                    <a:pt x="4505420" y="106181"/>
                  </a:lnTo>
                  <a:lnTo>
                    <a:pt x="4546636" y="130793"/>
                  </a:lnTo>
                  <a:lnTo>
                    <a:pt x="4587870" y="156781"/>
                  </a:lnTo>
                  <a:lnTo>
                    <a:pt x="4628850" y="178390"/>
                  </a:lnTo>
                  <a:lnTo>
                    <a:pt x="4676662" y="194288"/>
                  </a:lnTo>
                  <a:lnTo>
                    <a:pt x="4730195" y="204535"/>
                  </a:lnTo>
                  <a:lnTo>
                    <a:pt x="4788338" y="209191"/>
                  </a:lnTo>
                  <a:lnTo>
                    <a:pt x="4849980" y="208316"/>
                  </a:lnTo>
                  <a:lnTo>
                    <a:pt x="4849980" y="606416"/>
                  </a:lnTo>
                  <a:close/>
                </a:path>
              </a:pathLst>
            </a:custGeom>
            <a:solidFill>
              <a:srgbClr val="4EC7F2"/>
            </a:solidFill>
          </p:spPr>
          <p:txBody>
            <a:bodyPr wrap="square" lIns="0" tIns="0" rIns="0" bIns="0" rtlCol="0"/>
            <a:lstStyle/>
            <a:p/>
          </p:txBody>
        </p:sp>
        <p:sp>
          <p:nvSpPr>
            <p:cNvPr id="33" name="object 33"/>
            <p:cNvSpPr/>
            <p:nvPr/>
          </p:nvSpPr>
          <p:spPr>
            <a:xfrm>
              <a:off x="439597" y="6046378"/>
              <a:ext cx="4850130" cy="606425"/>
            </a:xfrm>
            <a:custGeom>
              <a:avLst/>
              <a:gdLst/>
              <a:ahLst/>
              <a:cxnLst/>
              <a:rect l="l" t="t" r="r" b="b"/>
              <a:pathLst>
                <a:path w="4850130" h="606425">
                  <a:moveTo>
                    <a:pt x="4849980" y="605858"/>
                  </a:moveTo>
                  <a:lnTo>
                    <a:pt x="0" y="605858"/>
                  </a:lnTo>
                  <a:lnTo>
                    <a:pt x="0" y="199425"/>
                  </a:lnTo>
                  <a:lnTo>
                    <a:pt x="29155" y="208405"/>
                  </a:lnTo>
                  <a:lnTo>
                    <a:pt x="113357" y="214224"/>
                  </a:lnTo>
                  <a:lnTo>
                    <a:pt x="247709" y="185200"/>
                  </a:lnTo>
                  <a:lnTo>
                    <a:pt x="427314" y="89651"/>
                  </a:lnTo>
                  <a:lnTo>
                    <a:pt x="473376" y="60388"/>
                  </a:lnTo>
                  <a:lnTo>
                    <a:pt x="518595" y="37096"/>
                  </a:lnTo>
                  <a:lnTo>
                    <a:pt x="563058" y="19593"/>
                  </a:lnTo>
                  <a:lnTo>
                    <a:pt x="606851" y="7696"/>
                  </a:lnTo>
                  <a:lnTo>
                    <a:pt x="650059" y="1226"/>
                  </a:lnTo>
                  <a:lnTo>
                    <a:pt x="692768" y="0"/>
                  </a:lnTo>
                  <a:lnTo>
                    <a:pt x="735066" y="3835"/>
                  </a:lnTo>
                  <a:lnTo>
                    <a:pt x="777036" y="12552"/>
                  </a:lnTo>
                  <a:lnTo>
                    <a:pt x="818766" y="25968"/>
                  </a:lnTo>
                  <a:lnTo>
                    <a:pt x="860342" y="43902"/>
                  </a:lnTo>
                  <a:lnTo>
                    <a:pt x="901849" y="66172"/>
                  </a:lnTo>
                  <a:lnTo>
                    <a:pt x="943373" y="92596"/>
                  </a:lnTo>
                  <a:lnTo>
                    <a:pt x="985001" y="122993"/>
                  </a:lnTo>
                  <a:lnTo>
                    <a:pt x="1026818" y="157182"/>
                  </a:lnTo>
                  <a:lnTo>
                    <a:pt x="1050779" y="172826"/>
                  </a:lnTo>
                  <a:lnTo>
                    <a:pt x="1126535" y="200876"/>
                  </a:lnTo>
                  <a:lnTo>
                    <a:pt x="1174378" y="211515"/>
                  </a:lnTo>
                  <a:lnTo>
                    <a:pt x="1226232" y="218718"/>
                  </a:lnTo>
                  <a:lnTo>
                    <a:pt x="1280119" y="221602"/>
                  </a:lnTo>
                  <a:lnTo>
                    <a:pt x="1334066" y="219282"/>
                  </a:lnTo>
                  <a:lnTo>
                    <a:pt x="1386097" y="210875"/>
                  </a:lnTo>
                  <a:lnTo>
                    <a:pt x="1434235" y="195498"/>
                  </a:lnTo>
                  <a:lnTo>
                    <a:pt x="1511262" y="164008"/>
                  </a:lnTo>
                  <a:lnTo>
                    <a:pt x="1555745" y="144033"/>
                  </a:lnTo>
                  <a:lnTo>
                    <a:pt x="1602395" y="119773"/>
                  </a:lnTo>
                  <a:lnTo>
                    <a:pt x="1695962" y="61490"/>
                  </a:lnTo>
                  <a:lnTo>
                    <a:pt x="1741305" y="39877"/>
                  </a:lnTo>
                  <a:lnTo>
                    <a:pt x="1785950" y="24820"/>
                  </a:lnTo>
                  <a:lnTo>
                    <a:pt x="1829959" y="15849"/>
                  </a:lnTo>
                  <a:lnTo>
                    <a:pt x="1873398" y="12497"/>
                  </a:lnTo>
                  <a:lnTo>
                    <a:pt x="1916332" y="14292"/>
                  </a:lnTo>
                  <a:lnTo>
                    <a:pt x="1958825" y="20766"/>
                  </a:lnTo>
                  <a:lnTo>
                    <a:pt x="2000941" y="31449"/>
                  </a:lnTo>
                  <a:lnTo>
                    <a:pt x="2042746" y="45873"/>
                  </a:lnTo>
                  <a:lnTo>
                    <a:pt x="2084304" y="63567"/>
                  </a:lnTo>
                  <a:lnTo>
                    <a:pt x="2125679" y="84062"/>
                  </a:lnTo>
                  <a:lnTo>
                    <a:pt x="2166937" y="106889"/>
                  </a:lnTo>
                  <a:lnTo>
                    <a:pt x="2208141" y="131578"/>
                  </a:lnTo>
                  <a:lnTo>
                    <a:pt x="2249357" y="157661"/>
                  </a:lnTo>
                  <a:lnTo>
                    <a:pt x="2288857" y="178730"/>
                  </a:lnTo>
                  <a:lnTo>
                    <a:pt x="2334878" y="195317"/>
                  </a:lnTo>
                  <a:lnTo>
                    <a:pt x="2386316" y="206456"/>
                  </a:lnTo>
                  <a:lnTo>
                    <a:pt x="2442071" y="211180"/>
                  </a:lnTo>
                  <a:lnTo>
                    <a:pt x="2501040" y="208525"/>
                  </a:lnTo>
                  <a:lnTo>
                    <a:pt x="2577001" y="190878"/>
                  </a:lnTo>
                  <a:lnTo>
                    <a:pt x="2619623" y="174220"/>
                  </a:lnTo>
                  <a:lnTo>
                    <a:pt x="2665313" y="152030"/>
                  </a:lnTo>
                  <a:lnTo>
                    <a:pt x="2714055" y="124077"/>
                  </a:lnTo>
                  <a:lnTo>
                    <a:pt x="2765828" y="90129"/>
                  </a:lnTo>
                  <a:lnTo>
                    <a:pt x="2811889" y="60867"/>
                  </a:lnTo>
                  <a:lnTo>
                    <a:pt x="2857108" y="37575"/>
                  </a:lnTo>
                  <a:lnTo>
                    <a:pt x="2901571" y="20071"/>
                  </a:lnTo>
                  <a:lnTo>
                    <a:pt x="2945364" y="8175"/>
                  </a:lnTo>
                  <a:lnTo>
                    <a:pt x="2988572" y="1705"/>
                  </a:lnTo>
                  <a:lnTo>
                    <a:pt x="3031282" y="478"/>
                  </a:lnTo>
                  <a:lnTo>
                    <a:pt x="3073579" y="4314"/>
                  </a:lnTo>
                  <a:lnTo>
                    <a:pt x="3115549" y="13031"/>
                  </a:lnTo>
                  <a:lnTo>
                    <a:pt x="3157280" y="26447"/>
                  </a:lnTo>
                  <a:lnTo>
                    <a:pt x="3198855" y="44381"/>
                  </a:lnTo>
                  <a:lnTo>
                    <a:pt x="3240362" y="66651"/>
                  </a:lnTo>
                  <a:lnTo>
                    <a:pt x="3281886" y="93075"/>
                  </a:lnTo>
                  <a:lnTo>
                    <a:pt x="3323514" y="123472"/>
                  </a:lnTo>
                  <a:lnTo>
                    <a:pt x="3365331" y="157661"/>
                  </a:lnTo>
                  <a:lnTo>
                    <a:pt x="3389292" y="173304"/>
                  </a:lnTo>
                  <a:lnTo>
                    <a:pt x="3465044" y="201355"/>
                  </a:lnTo>
                  <a:lnTo>
                    <a:pt x="3512883" y="211994"/>
                  </a:lnTo>
                  <a:lnTo>
                    <a:pt x="3564728" y="219197"/>
                  </a:lnTo>
                  <a:lnTo>
                    <a:pt x="3618604" y="222081"/>
                  </a:lnTo>
                  <a:lnTo>
                    <a:pt x="3672534" y="219761"/>
                  </a:lnTo>
                  <a:lnTo>
                    <a:pt x="3724543" y="211354"/>
                  </a:lnTo>
                  <a:lnTo>
                    <a:pt x="3772653" y="195976"/>
                  </a:lnTo>
                  <a:lnTo>
                    <a:pt x="3849714" y="164487"/>
                  </a:lnTo>
                  <a:lnTo>
                    <a:pt x="3894225" y="144512"/>
                  </a:lnTo>
                  <a:lnTo>
                    <a:pt x="3940899" y="120252"/>
                  </a:lnTo>
                  <a:lnTo>
                    <a:pt x="4034473" y="61969"/>
                  </a:lnTo>
                  <a:lnTo>
                    <a:pt x="4079813" y="40356"/>
                  </a:lnTo>
                  <a:lnTo>
                    <a:pt x="4124452" y="25299"/>
                  </a:lnTo>
                  <a:lnTo>
                    <a:pt x="4168455" y="16328"/>
                  </a:lnTo>
                  <a:lnTo>
                    <a:pt x="4211888" y="12976"/>
                  </a:lnTo>
                  <a:lnTo>
                    <a:pt x="4254815" y="14771"/>
                  </a:lnTo>
                  <a:lnTo>
                    <a:pt x="4297302" y="21245"/>
                  </a:lnTo>
                  <a:lnTo>
                    <a:pt x="4339414" y="31928"/>
                  </a:lnTo>
                  <a:lnTo>
                    <a:pt x="4381217" y="46352"/>
                  </a:lnTo>
                  <a:lnTo>
                    <a:pt x="4422775" y="64046"/>
                  </a:lnTo>
                  <a:lnTo>
                    <a:pt x="4464154" y="84541"/>
                  </a:lnTo>
                  <a:lnTo>
                    <a:pt x="4505420" y="107368"/>
                  </a:lnTo>
                  <a:lnTo>
                    <a:pt x="4546636" y="132057"/>
                  </a:lnTo>
                  <a:lnTo>
                    <a:pt x="4587870" y="158140"/>
                  </a:lnTo>
                  <a:lnTo>
                    <a:pt x="4628850" y="178850"/>
                  </a:lnTo>
                  <a:lnTo>
                    <a:pt x="4676662" y="194186"/>
                  </a:lnTo>
                  <a:lnTo>
                    <a:pt x="4730195" y="204128"/>
                  </a:lnTo>
                  <a:lnTo>
                    <a:pt x="4788338" y="208658"/>
                  </a:lnTo>
                  <a:lnTo>
                    <a:pt x="4849980" y="207759"/>
                  </a:lnTo>
                  <a:lnTo>
                    <a:pt x="4849980" y="605858"/>
                  </a:lnTo>
                  <a:close/>
                </a:path>
              </a:pathLst>
            </a:custGeom>
            <a:solidFill>
              <a:srgbClr val="15AAE2"/>
            </a:solidFill>
          </p:spPr>
          <p:txBody>
            <a:bodyPr wrap="square" lIns="0" tIns="0" rIns="0" bIns="0" rtlCol="0"/>
            <a:lstStyle/>
            <a:p/>
          </p:txBody>
        </p:sp>
        <p:sp>
          <p:nvSpPr>
            <p:cNvPr id="34" name="object 34"/>
            <p:cNvSpPr/>
            <p:nvPr/>
          </p:nvSpPr>
          <p:spPr>
            <a:xfrm>
              <a:off x="591888" y="5734841"/>
              <a:ext cx="4578350" cy="278765"/>
            </a:xfrm>
            <a:custGeom>
              <a:avLst/>
              <a:gdLst/>
              <a:ahLst/>
              <a:cxnLst/>
              <a:rect l="l" t="t" r="r" b="b"/>
              <a:pathLst>
                <a:path w="4578350" h="278764">
                  <a:moveTo>
                    <a:pt x="2416285" y="171293"/>
                  </a:moveTo>
                  <a:lnTo>
                    <a:pt x="2368257" y="130636"/>
                  </a:lnTo>
                  <a:lnTo>
                    <a:pt x="2324256" y="101606"/>
                  </a:lnTo>
                  <a:lnTo>
                    <a:pt x="2290628" y="77924"/>
                  </a:lnTo>
                  <a:lnTo>
                    <a:pt x="2273719" y="53308"/>
                  </a:lnTo>
                  <a:lnTo>
                    <a:pt x="2279873" y="21479"/>
                  </a:lnTo>
                  <a:lnTo>
                    <a:pt x="2301437" y="4498"/>
                  </a:lnTo>
                  <a:lnTo>
                    <a:pt x="2329907" y="12169"/>
                  </a:lnTo>
                  <a:lnTo>
                    <a:pt x="2360455" y="38589"/>
                  </a:lnTo>
                  <a:lnTo>
                    <a:pt x="2388253" y="77852"/>
                  </a:lnTo>
                  <a:lnTo>
                    <a:pt x="2408472" y="124055"/>
                  </a:lnTo>
                  <a:lnTo>
                    <a:pt x="2416285" y="171293"/>
                  </a:lnTo>
                  <a:close/>
                </a:path>
                <a:path w="4578350" h="278764">
                  <a:moveTo>
                    <a:pt x="4578209" y="254630"/>
                  </a:moveTo>
                  <a:lnTo>
                    <a:pt x="4530181" y="213972"/>
                  </a:lnTo>
                  <a:lnTo>
                    <a:pt x="4486180" y="184943"/>
                  </a:lnTo>
                  <a:lnTo>
                    <a:pt x="4452552" y="161261"/>
                  </a:lnTo>
                  <a:lnTo>
                    <a:pt x="4435643" y="136645"/>
                  </a:lnTo>
                  <a:lnTo>
                    <a:pt x="4441797" y="104815"/>
                  </a:lnTo>
                  <a:lnTo>
                    <a:pt x="4463361" y="87834"/>
                  </a:lnTo>
                  <a:lnTo>
                    <a:pt x="4491831" y="95506"/>
                  </a:lnTo>
                  <a:lnTo>
                    <a:pt x="4522379" y="121926"/>
                  </a:lnTo>
                  <a:lnTo>
                    <a:pt x="4550177" y="161189"/>
                  </a:lnTo>
                  <a:lnTo>
                    <a:pt x="4570396" y="207392"/>
                  </a:lnTo>
                  <a:lnTo>
                    <a:pt x="4578209" y="254630"/>
                  </a:lnTo>
                  <a:close/>
                </a:path>
                <a:path w="4578350" h="278764">
                  <a:moveTo>
                    <a:pt x="1113964" y="224264"/>
                  </a:moveTo>
                  <a:lnTo>
                    <a:pt x="1081869" y="171408"/>
                  </a:lnTo>
                  <a:lnTo>
                    <a:pt x="1049411" y="138115"/>
                  </a:lnTo>
                  <a:lnTo>
                    <a:pt x="1019356" y="116741"/>
                  </a:lnTo>
                  <a:lnTo>
                    <a:pt x="994467" y="99646"/>
                  </a:lnTo>
                  <a:lnTo>
                    <a:pt x="977507" y="79188"/>
                  </a:lnTo>
                  <a:lnTo>
                    <a:pt x="971239" y="47725"/>
                  </a:lnTo>
                  <a:lnTo>
                    <a:pt x="979523" y="17185"/>
                  </a:lnTo>
                  <a:lnTo>
                    <a:pt x="1000200" y="2189"/>
                  </a:lnTo>
                  <a:lnTo>
                    <a:pt x="1026582" y="0"/>
                  </a:lnTo>
                  <a:lnTo>
                    <a:pt x="1051976" y="7877"/>
                  </a:lnTo>
                  <a:lnTo>
                    <a:pt x="1066000" y="18978"/>
                  </a:lnTo>
                  <a:lnTo>
                    <a:pt x="1084059" y="43285"/>
                  </a:lnTo>
                  <a:lnTo>
                    <a:pt x="1101305" y="83680"/>
                  </a:lnTo>
                  <a:lnTo>
                    <a:pt x="1112890" y="143045"/>
                  </a:lnTo>
                  <a:lnTo>
                    <a:pt x="1113964" y="224264"/>
                  </a:lnTo>
                  <a:close/>
                </a:path>
                <a:path w="4578350" h="278764">
                  <a:moveTo>
                    <a:pt x="3456113" y="219187"/>
                  </a:moveTo>
                  <a:lnTo>
                    <a:pt x="3473406" y="165158"/>
                  </a:lnTo>
                  <a:lnTo>
                    <a:pt x="3490718" y="122021"/>
                  </a:lnTo>
                  <a:lnTo>
                    <a:pt x="3508496" y="87596"/>
                  </a:lnTo>
                  <a:lnTo>
                    <a:pt x="3547228" y="37622"/>
                  </a:lnTo>
                  <a:lnTo>
                    <a:pt x="3604525" y="5467"/>
                  </a:lnTo>
                  <a:lnTo>
                    <a:pt x="3636241" y="8930"/>
                  </a:lnTo>
                  <a:lnTo>
                    <a:pt x="3653394" y="21819"/>
                  </a:lnTo>
                  <a:lnTo>
                    <a:pt x="3659032" y="38757"/>
                  </a:lnTo>
                  <a:lnTo>
                    <a:pt x="3655020" y="57114"/>
                  </a:lnTo>
                  <a:lnTo>
                    <a:pt x="3643224" y="74258"/>
                  </a:lnTo>
                  <a:lnTo>
                    <a:pt x="3623819" y="92121"/>
                  </a:lnTo>
                  <a:lnTo>
                    <a:pt x="3602413" y="108826"/>
                  </a:lnTo>
                  <a:lnTo>
                    <a:pt x="3580416" y="124866"/>
                  </a:lnTo>
                  <a:lnTo>
                    <a:pt x="3559235" y="140736"/>
                  </a:lnTo>
                  <a:lnTo>
                    <a:pt x="3540230" y="153641"/>
                  </a:lnTo>
                  <a:lnTo>
                    <a:pt x="3516391" y="168826"/>
                  </a:lnTo>
                  <a:lnTo>
                    <a:pt x="3488193" y="189579"/>
                  </a:lnTo>
                  <a:lnTo>
                    <a:pt x="3456113" y="219187"/>
                  </a:lnTo>
                  <a:close/>
                </a:path>
                <a:path w="4578350" h="278764">
                  <a:moveTo>
                    <a:pt x="0" y="278577"/>
                  </a:moveTo>
                  <a:lnTo>
                    <a:pt x="15230" y="230647"/>
                  </a:lnTo>
                  <a:lnTo>
                    <a:pt x="30587" y="192343"/>
                  </a:lnTo>
                  <a:lnTo>
                    <a:pt x="63040" y="137001"/>
                  </a:lnTo>
                  <a:lnTo>
                    <a:pt x="104939" y="99463"/>
                  </a:lnTo>
                  <a:lnTo>
                    <a:pt x="132157" y="88898"/>
                  </a:lnTo>
                  <a:lnTo>
                    <a:pt x="160326" y="91884"/>
                  </a:lnTo>
                  <a:lnTo>
                    <a:pt x="175526" y="103427"/>
                  </a:lnTo>
                  <a:lnTo>
                    <a:pt x="180475" y="118561"/>
                  </a:lnTo>
                  <a:lnTo>
                    <a:pt x="176832" y="134774"/>
                  </a:lnTo>
                  <a:lnTo>
                    <a:pt x="166257" y="149549"/>
                  </a:lnTo>
                  <a:lnTo>
                    <a:pt x="149031" y="165369"/>
                  </a:lnTo>
                  <a:lnTo>
                    <a:pt x="130038" y="180130"/>
                  </a:lnTo>
                  <a:lnTo>
                    <a:pt x="110525" y="194351"/>
                  </a:lnTo>
                  <a:lnTo>
                    <a:pt x="91738" y="208555"/>
                  </a:lnTo>
                  <a:lnTo>
                    <a:pt x="75023" y="220277"/>
                  </a:lnTo>
                  <a:lnTo>
                    <a:pt x="53868" y="233939"/>
                  </a:lnTo>
                  <a:lnTo>
                    <a:pt x="28714" y="252415"/>
                  </a:lnTo>
                  <a:lnTo>
                    <a:pt x="0" y="278577"/>
                  </a:lnTo>
                  <a:close/>
                </a:path>
              </a:pathLst>
            </a:custGeom>
            <a:solidFill>
              <a:srgbClr val="4EC7F2"/>
            </a:solidFill>
          </p:spPr>
          <p:txBody>
            <a:bodyPr wrap="square" lIns="0" tIns="0" rIns="0" bIns="0" rtlCol="0"/>
            <a:lstStyle/>
            <a:p/>
          </p:txBody>
        </p:sp>
      </p:grpSp>
      <p:sp>
        <p:nvSpPr>
          <p:cNvPr id="36" name="Text Box 35"/>
          <p:cNvSpPr txBox="1"/>
          <p:nvPr/>
        </p:nvSpPr>
        <p:spPr>
          <a:xfrm>
            <a:off x="4980940" y="762000"/>
            <a:ext cx="3103245" cy="1327150"/>
          </a:xfrm>
          <a:prstGeom prst="rect">
            <a:avLst/>
          </a:prstGeom>
          <a:noFill/>
        </p:spPr>
        <p:txBody>
          <a:bodyPr wrap="square" rtlCol="0" anchor="t">
            <a:noAutofit/>
          </a:bodyPr>
          <a:lstStyle/>
          <a:p>
            <a:r>
              <a:rPr lang="en-US" sz="2200" b="1" spc="-45" dirty="0">
                <a:latin typeface="Times New Roman" panose="02020503050405090304"/>
                <a:cs typeface="Times New Roman" panose="02020503050405090304"/>
                <a:sym typeface="+mn-ea"/>
              </a:rPr>
              <a:t>O</a:t>
            </a:r>
            <a:r>
              <a:rPr sz="2200" b="1" spc="-45" dirty="0">
                <a:latin typeface="Times New Roman" panose="02020503050405090304"/>
                <a:cs typeface="Times New Roman" panose="02020503050405090304"/>
                <a:sym typeface="+mn-ea"/>
              </a:rPr>
              <a:t>rganic </a:t>
            </a:r>
            <a:r>
              <a:rPr lang="en-US" sz="2200" b="1" spc="-45" dirty="0">
                <a:latin typeface="Times New Roman" panose="02020503050405090304"/>
                <a:cs typeface="Times New Roman" panose="02020503050405090304"/>
                <a:sym typeface="+mn-ea"/>
              </a:rPr>
              <a:t>M</a:t>
            </a:r>
            <a:r>
              <a:rPr sz="2200" b="1" spc="-50" dirty="0">
                <a:latin typeface="Times New Roman" panose="02020503050405090304"/>
                <a:cs typeface="Times New Roman" panose="02020503050405090304"/>
                <a:sym typeface="+mn-ea"/>
              </a:rPr>
              <a:t>atter </a:t>
            </a:r>
            <a:r>
              <a:rPr sz="2200" b="1" spc="-540" dirty="0">
                <a:latin typeface="Times New Roman" panose="02020503050405090304"/>
                <a:cs typeface="Times New Roman" panose="02020503050405090304"/>
                <a:sym typeface="+mn-ea"/>
              </a:rPr>
              <a:t> </a:t>
            </a:r>
            <a:r>
              <a:rPr lang="en-US" sz="2200" b="1" spc="-540" dirty="0">
                <a:latin typeface="Times New Roman" panose="02020503050405090304"/>
                <a:cs typeface="Times New Roman" panose="02020503050405090304"/>
                <a:sym typeface="+mn-ea"/>
              </a:rPr>
              <a:t>D</a:t>
            </a:r>
            <a:r>
              <a:rPr sz="2200" b="1" spc="-50" dirty="0">
                <a:latin typeface="Times New Roman" panose="02020503050405090304"/>
                <a:cs typeface="Times New Roman" panose="02020503050405090304"/>
                <a:sym typeface="+mn-ea"/>
              </a:rPr>
              <a:t>egradation</a:t>
            </a:r>
            <a:endParaRPr sz="2200" b="1" spc="-50" dirty="0">
              <a:latin typeface="Times New Roman" panose="02020503050405090304"/>
              <a:cs typeface="Times New Roman" panose="02020503050405090304"/>
              <a:sym typeface="+mn-ea"/>
            </a:endParaRPr>
          </a:p>
          <a:p>
            <a:r>
              <a:rPr lang="en-US" altLang="zh-CN" sz="2200" b="1" spc="-50" dirty="0">
                <a:latin typeface="Times New Roman" panose="02020503050405090304"/>
                <a:cs typeface="Times New Roman" panose="02020503050405090304"/>
                <a:sym typeface="+mn-ea"/>
              </a:rPr>
              <a:t>(Polysaccharide...)</a:t>
            </a:r>
            <a:endParaRPr lang="en-US" altLang="zh-CN" sz="2200" b="1" spc="-50" dirty="0">
              <a:latin typeface="Times New Roman" panose="02020503050405090304"/>
              <a:cs typeface="Times New Roman" panose="02020503050405090304"/>
              <a:sym typeface="+mn-ea"/>
            </a:endParaRPr>
          </a:p>
        </p:txBody>
      </p:sp>
      <p:sp>
        <p:nvSpPr>
          <p:cNvPr id="37" name="object 16"/>
          <p:cNvSpPr/>
          <p:nvPr/>
        </p:nvSpPr>
        <p:spPr>
          <a:xfrm flipH="1">
            <a:off x="6929755" y="3881120"/>
            <a:ext cx="557530" cy="430530"/>
          </a:xfrm>
          <a:custGeom>
            <a:avLst/>
            <a:gdLst/>
            <a:ahLst/>
            <a:cxnLst/>
            <a:rect l="l" t="t" r="r" b="b"/>
            <a:pathLst>
              <a:path w="516254" h="313054">
                <a:moveTo>
                  <a:pt x="302206" y="106931"/>
                </a:moveTo>
                <a:lnTo>
                  <a:pt x="302206" y="205918"/>
                </a:lnTo>
                <a:lnTo>
                  <a:pt x="0" y="205918"/>
                </a:lnTo>
                <a:lnTo>
                  <a:pt x="0" y="106931"/>
                </a:lnTo>
                <a:lnTo>
                  <a:pt x="302206" y="106931"/>
                </a:lnTo>
                <a:close/>
              </a:path>
              <a:path w="516254" h="313054">
                <a:moveTo>
                  <a:pt x="515714" y="156164"/>
                </a:moveTo>
                <a:lnTo>
                  <a:pt x="515714" y="156685"/>
                </a:lnTo>
                <a:lnTo>
                  <a:pt x="302206" y="312850"/>
                </a:lnTo>
                <a:lnTo>
                  <a:pt x="302206" y="0"/>
                </a:lnTo>
                <a:lnTo>
                  <a:pt x="515714" y="156164"/>
                </a:lnTo>
                <a:close/>
              </a:path>
            </a:pathLst>
          </a:custGeom>
          <a:solidFill>
            <a:srgbClr val="535353"/>
          </a:solidFill>
        </p:spPr>
        <p:txBody>
          <a:bodyPr wrap="square" lIns="0" tIns="0" rIns="0" bIns="0" rtlCol="0"/>
          <a:lstStyle/>
          <a:p/>
        </p:txBody>
      </p:sp>
      <p:sp>
        <p:nvSpPr>
          <p:cNvPr id="38" name="Text Box 37"/>
          <p:cNvSpPr txBox="1"/>
          <p:nvPr/>
        </p:nvSpPr>
        <p:spPr>
          <a:xfrm>
            <a:off x="10166350" y="685800"/>
            <a:ext cx="1344295" cy="768350"/>
          </a:xfrm>
          <a:prstGeom prst="rect">
            <a:avLst/>
          </a:prstGeom>
          <a:noFill/>
        </p:spPr>
        <p:txBody>
          <a:bodyPr wrap="square" rtlCol="0">
            <a:spAutoFit/>
          </a:bodyPr>
          <a:lstStyle/>
          <a:p>
            <a:r>
              <a:rPr lang="en-US" sz="2200" b="1">
                <a:latin typeface="Times New Roman Bold" panose="02020503050405090304" charset="0"/>
                <a:cs typeface="Times New Roman Bold" panose="02020503050405090304" charset="0"/>
              </a:rPr>
              <a:t>Nutrient Cycling</a:t>
            </a:r>
            <a:endParaRPr lang="en-US" sz="2200" b="1">
              <a:latin typeface="Times New Roman Bold" panose="02020503050405090304" charset="0"/>
              <a:cs typeface="Times New Roman Bold"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13" grpId="0"/>
      <p:bldP spid="13" grpId="1"/>
      <p:bldP spid="14" grpId="0"/>
      <p:bldP spid="14" grpId="1"/>
      <p:bldP spid="15" grpId="0"/>
      <p:bldP spid="15" grpId="1"/>
      <p:bldP spid="25" grpId="0"/>
      <p:bldP spid="25" grpId="1"/>
      <p:bldP spid="26" grpId="0"/>
      <p:bldP spid="26" grpId="1"/>
      <p:bldP spid="27" grpId="0"/>
      <p:bldP spid="27" grpId="1"/>
      <p:bldP spid="36" grpId="0"/>
      <p:bldP spid="36" grpId="1"/>
      <p:bldP spid="38" grpId="0"/>
      <p:bldP spid="38"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850" y="280352"/>
            <a:ext cx="2665730" cy="1123950"/>
          </a:xfrm>
          <a:prstGeom prst="rect">
            <a:avLst/>
          </a:prstGeom>
          <a:solidFill>
            <a:srgbClr val="0077B3"/>
          </a:solidFill>
        </p:spPr>
        <p:txBody>
          <a:bodyPr vert="horz" wrap="square" lIns="0" tIns="174625" rIns="0" bIns="0" rtlCol="0">
            <a:spAutoFit/>
          </a:bodyPr>
          <a:lstStyle/>
          <a:p>
            <a:pPr marL="250825" marR="657225">
              <a:lnSpc>
                <a:spcPts val="2700"/>
              </a:lnSpc>
              <a:spcBef>
                <a:spcPts val="1375"/>
              </a:spcBef>
            </a:pPr>
            <a:r>
              <a:rPr sz="2500" spc="-5" dirty="0">
                <a:solidFill>
                  <a:srgbClr val="FFFFFF"/>
                </a:solidFill>
                <a:latin typeface="PingFang SC" panose="020B0400000000000000" charset="-122"/>
                <a:cs typeface="PingFang SC" panose="020B0400000000000000" charset="-122"/>
              </a:rPr>
              <a:t>My </a:t>
            </a:r>
            <a:r>
              <a:rPr sz="2500" dirty="0">
                <a:solidFill>
                  <a:srgbClr val="FFFFFF"/>
                </a:solidFill>
                <a:latin typeface="PingFang SC" panose="020B0400000000000000" charset="-122"/>
                <a:cs typeface="PingFang SC" panose="020B0400000000000000" charset="-122"/>
              </a:rPr>
              <a:t> Ex</a:t>
            </a:r>
            <a:r>
              <a:rPr sz="2500" spc="-5" dirty="0">
                <a:solidFill>
                  <a:srgbClr val="FFFFFF"/>
                </a:solidFill>
                <a:latin typeface="PingFang SC" panose="020B0400000000000000" charset="-122"/>
                <a:cs typeface="PingFang SC" panose="020B0400000000000000" charset="-122"/>
              </a:rPr>
              <a:t>p</a:t>
            </a:r>
            <a:r>
              <a:rPr sz="2500" dirty="0">
                <a:solidFill>
                  <a:srgbClr val="FFFFFF"/>
                </a:solidFill>
                <a:latin typeface="PingFang SC" panose="020B0400000000000000" charset="-122"/>
                <a:cs typeface="PingFang SC" panose="020B0400000000000000" charset="-122"/>
              </a:rPr>
              <a:t>ec</a:t>
            </a:r>
            <a:r>
              <a:rPr sz="2500" spc="-5" dirty="0">
                <a:solidFill>
                  <a:srgbClr val="FFFFFF"/>
                </a:solidFill>
                <a:latin typeface="PingFang SC" panose="020B0400000000000000" charset="-122"/>
                <a:cs typeface="PingFang SC" panose="020B0400000000000000" charset="-122"/>
              </a:rPr>
              <a:t>t</a:t>
            </a:r>
            <a:r>
              <a:rPr sz="2500" dirty="0">
                <a:solidFill>
                  <a:srgbClr val="FFFFFF"/>
                </a:solidFill>
                <a:latin typeface="PingFang SC" panose="020B0400000000000000" charset="-122"/>
                <a:cs typeface="PingFang SC" panose="020B0400000000000000" charset="-122"/>
              </a:rPr>
              <a:t>a</a:t>
            </a:r>
            <a:r>
              <a:rPr sz="2500" spc="-5" dirty="0">
                <a:solidFill>
                  <a:srgbClr val="FFFFFF"/>
                </a:solidFill>
                <a:latin typeface="PingFang SC" panose="020B0400000000000000" charset="-122"/>
                <a:cs typeface="PingFang SC" panose="020B0400000000000000" charset="-122"/>
              </a:rPr>
              <a:t>tion</a:t>
            </a:r>
            <a:endParaRPr sz="2500">
              <a:latin typeface="PingFang SC" panose="020B0400000000000000" charset="-122"/>
              <a:cs typeface="PingFang SC" panose="020B0400000000000000" charset="-122"/>
            </a:endParaRPr>
          </a:p>
        </p:txBody>
      </p:sp>
      <p:sp>
        <p:nvSpPr>
          <p:cNvPr id="3" name="object 3"/>
          <p:cNvSpPr txBox="1"/>
          <p:nvPr/>
        </p:nvSpPr>
        <p:spPr>
          <a:xfrm>
            <a:off x="438150" y="6297726"/>
            <a:ext cx="159385"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7E7E7E"/>
                </a:solidFill>
                <a:latin typeface="PingFang SC" panose="020B0400000000000000" charset="-122"/>
                <a:cs typeface="PingFang SC" panose="020B0400000000000000" charset="-122"/>
              </a:rPr>
              <a:t>1</a:t>
            </a:r>
            <a:r>
              <a:rPr sz="1050" dirty="0">
                <a:solidFill>
                  <a:srgbClr val="7E7E7E"/>
                </a:solidFill>
                <a:latin typeface="PingFang SC" panose="020B0400000000000000" charset="-122"/>
                <a:cs typeface="PingFang SC" panose="020B0400000000000000" charset="-122"/>
              </a:rPr>
              <a:t>8</a:t>
            </a:r>
            <a:endParaRPr sz="1050">
              <a:latin typeface="PingFang SC" panose="020B0400000000000000" charset="-122"/>
              <a:cs typeface="PingFang SC" panose="020B0400000000000000" charset="-122"/>
            </a:endParaRPr>
          </a:p>
        </p:txBody>
      </p:sp>
      <p:grpSp>
        <p:nvGrpSpPr>
          <p:cNvPr id="4" name="object 4"/>
          <p:cNvGrpSpPr/>
          <p:nvPr/>
        </p:nvGrpSpPr>
        <p:grpSpPr>
          <a:xfrm>
            <a:off x="238760" y="280035"/>
            <a:ext cx="10367645" cy="6644005"/>
            <a:chOff x="327659" y="452958"/>
            <a:chExt cx="10006965" cy="6109970"/>
          </a:xfrm>
        </p:grpSpPr>
        <p:pic>
          <p:nvPicPr>
            <p:cNvPr id="5" name="object 5"/>
            <p:cNvPicPr/>
            <p:nvPr/>
          </p:nvPicPr>
          <p:blipFill>
            <a:blip r:embed="rId1" cstate="print"/>
            <a:stretch>
              <a:fillRect/>
            </a:stretch>
          </p:blipFill>
          <p:spPr>
            <a:xfrm>
              <a:off x="327659" y="1961388"/>
              <a:ext cx="5001768" cy="4600956"/>
            </a:xfrm>
            <a:prstGeom prst="rect">
              <a:avLst/>
            </a:prstGeom>
          </p:spPr>
        </p:pic>
        <p:sp>
          <p:nvSpPr>
            <p:cNvPr id="6" name="object 6"/>
            <p:cNvSpPr/>
            <p:nvPr/>
          </p:nvSpPr>
          <p:spPr>
            <a:xfrm>
              <a:off x="4142231" y="452958"/>
              <a:ext cx="6192520" cy="3708400"/>
            </a:xfrm>
            <a:custGeom>
              <a:avLst/>
              <a:gdLst/>
              <a:ahLst/>
              <a:cxnLst/>
              <a:rect l="l" t="t" r="r" b="b"/>
              <a:pathLst>
                <a:path w="6192520" h="3708400">
                  <a:moveTo>
                    <a:pt x="3198063" y="3708400"/>
                  </a:moveTo>
                  <a:lnTo>
                    <a:pt x="3142345" y="3708085"/>
                  </a:lnTo>
                  <a:lnTo>
                    <a:pt x="3086874" y="3707144"/>
                  </a:lnTo>
                  <a:lnTo>
                    <a:pt x="3031658" y="3705584"/>
                  </a:lnTo>
                  <a:lnTo>
                    <a:pt x="2976707" y="3703408"/>
                  </a:lnTo>
                  <a:lnTo>
                    <a:pt x="2922028" y="3700623"/>
                  </a:lnTo>
                  <a:lnTo>
                    <a:pt x="2867631" y="3697233"/>
                  </a:lnTo>
                  <a:lnTo>
                    <a:pt x="2813525" y="3693245"/>
                  </a:lnTo>
                  <a:lnTo>
                    <a:pt x="2759718" y="3688664"/>
                  </a:lnTo>
                  <a:lnTo>
                    <a:pt x="2706219" y="3683494"/>
                  </a:lnTo>
                  <a:lnTo>
                    <a:pt x="2653036" y="3677742"/>
                  </a:lnTo>
                  <a:lnTo>
                    <a:pt x="2600179" y="3671413"/>
                  </a:lnTo>
                  <a:lnTo>
                    <a:pt x="2547656" y="3664512"/>
                  </a:lnTo>
                  <a:lnTo>
                    <a:pt x="2495476" y="3657044"/>
                  </a:lnTo>
                  <a:lnTo>
                    <a:pt x="2443648" y="3649016"/>
                  </a:lnTo>
                  <a:lnTo>
                    <a:pt x="2392180" y="3640432"/>
                  </a:lnTo>
                  <a:lnTo>
                    <a:pt x="2341081" y="3631297"/>
                  </a:lnTo>
                  <a:lnTo>
                    <a:pt x="2290360" y="3621618"/>
                  </a:lnTo>
                  <a:lnTo>
                    <a:pt x="2240026" y="3611400"/>
                  </a:lnTo>
                  <a:lnTo>
                    <a:pt x="2190086" y="3600647"/>
                  </a:lnTo>
                  <a:lnTo>
                    <a:pt x="2140551" y="3589366"/>
                  </a:lnTo>
                  <a:lnTo>
                    <a:pt x="2091429" y="3577561"/>
                  </a:lnTo>
                  <a:lnTo>
                    <a:pt x="2042728" y="3565239"/>
                  </a:lnTo>
                  <a:lnTo>
                    <a:pt x="1994457" y="3552404"/>
                  </a:lnTo>
                  <a:lnTo>
                    <a:pt x="1946626" y="3539062"/>
                  </a:lnTo>
                  <a:lnTo>
                    <a:pt x="1899242" y="3525218"/>
                  </a:lnTo>
                  <a:lnTo>
                    <a:pt x="1852315" y="3510878"/>
                  </a:lnTo>
                  <a:lnTo>
                    <a:pt x="1805853" y="3496047"/>
                  </a:lnTo>
                  <a:lnTo>
                    <a:pt x="1759864" y="3480731"/>
                  </a:lnTo>
                  <a:lnTo>
                    <a:pt x="1714359" y="3464935"/>
                  </a:lnTo>
                  <a:lnTo>
                    <a:pt x="1669345" y="3448663"/>
                  </a:lnTo>
                  <a:lnTo>
                    <a:pt x="1624831" y="3431923"/>
                  </a:lnTo>
                  <a:lnTo>
                    <a:pt x="1580826" y="3414719"/>
                  </a:lnTo>
                  <a:lnTo>
                    <a:pt x="1537339" y="3397056"/>
                  </a:lnTo>
                  <a:lnTo>
                    <a:pt x="1494378" y="3378940"/>
                  </a:lnTo>
                  <a:lnTo>
                    <a:pt x="1451952" y="3360376"/>
                  </a:lnTo>
                  <a:lnTo>
                    <a:pt x="1410070" y="3341370"/>
                  </a:lnTo>
                  <a:lnTo>
                    <a:pt x="1368741" y="3321927"/>
                  </a:lnTo>
                  <a:lnTo>
                    <a:pt x="1327973" y="3302052"/>
                  </a:lnTo>
                  <a:lnTo>
                    <a:pt x="1287775" y="3281751"/>
                  </a:lnTo>
                  <a:lnTo>
                    <a:pt x="1248155" y="3261029"/>
                  </a:lnTo>
                  <a:lnTo>
                    <a:pt x="0" y="3422573"/>
                  </a:lnTo>
                  <a:lnTo>
                    <a:pt x="539495" y="2707817"/>
                  </a:lnTo>
                  <a:lnTo>
                    <a:pt x="506403" y="2667115"/>
                  </a:lnTo>
                  <a:lnTo>
                    <a:pt x="474890" y="2625860"/>
                  </a:lnTo>
                  <a:lnTo>
                    <a:pt x="444981" y="2584069"/>
                  </a:lnTo>
                  <a:lnTo>
                    <a:pt x="416699" y="2541755"/>
                  </a:lnTo>
                  <a:lnTo>
                    <a:pt x="390069" y="2498933"/>
                  </a:lnTo>
                  <a:lnTo>
                    <a:pt x="365115" y="2455617"/>
                  </a:lnTo>
                  <a:lnTo>
                    <a:pt x="341860" y="2411822"/>
                  </a:lnTo>
                  <a:lnTo>
                    <a:pt x="320328" y="2367563"/>
                  </a:lnTo>
                  <a:lnTo>
                    <a:pt x="300543" y="2322854"/>
                  </a:lnTo>
                  <a:lnTo>
                    <a:pt x="282530" y="2277709"/>
                  </a:lnTo>
                  <a:lnTo>
                    <a:pt x="266311" y="2232143"/>
                  </a:lnTo>
                  <a:lnTo>
                    <a:pt x="251910" y="2186170"/>
                  </a:lnTo>
                  <a:lnTo>
                    <a:pt x="239353" y="2139806"/>
                  </a:lnTo>
                  <a:lnTo>
                    <a:pt x="228662" y="2093064"/>
                  </a:lnTo>
                  <a:lnTo>
                    <a:pt x="219861" y="2045959"/>
                  </a:lnTo>
                  <a:lnTo>
                    <a:pt x="212974" y="1998506"/>
                  </a:lnTo>
                  <a:lnTo>
                    <a:pt x="208025" y="1950718"/>
                  </a:lnTo>
                  <a:lnTo>
                    <a:pt x="205039" y="1902611"/>
                  </a:lnTo>
                  <a:lnTo>
                    <a:pt x="204038" y="1854200"/>
                  </a:lnTo>
                  <a:lnTo>
                    <a:pt x="204606" y="1817710"/>
                  </a:lnTo>
                  <a:lnTo>
                    <a:pt x="209120" y="1745251"/>
                  </a:lnTo>
                  <a:lnTo>
                    <a:pt x="218069" y="1673528"/>
                  </a:lnTo>
                  <a:lnTo>
                    <a:pt x="231370" y="1602594"/>
                  </a:lnTo>
                  <a:lnTo>
                    <a:pt x="248938" y="1532500"/>
                  </a:lnTo>
                  <a:lnTo>
                    <a:pt x="270692" y="1463298"/>
                  </a:lnTo>
                  <a:lnTo>
                    <a:pt x="296547" y="1395038"/>
                  </a:lnTo>
                  <a:lnTo>
                    <a:pt x="326421" y="1327773"/>
                  </a:lnTo>
                  <a:lnTo>
                    <a:pt x="360231" y="1261553"/>
                  </a:lnTo>
                  <a:lnTo>
                    <a:pt x="397893" y="1196432"/>
                  </a:lnTo>
                  <a:lnTo>
                    <a:pt x="439323" y="1132459"/>
                  </a:lnTo>
                  <a:lnTo>
                    <a:pt x="461426" y="1100920"/>
                  </a:lnTo>
                  <a:lnTo>
                    <a:pt x="484440" y="1069687"/>
                  </a:lnTo>
                  <a:lnTo>
                    <a:pt x="508354" y="1038767"/>
                  </a:lnTo>
                  <a:lnTo>
                    <a:pt x="533159" y="1008167"/>
                  </a:lnTo>
                  <a:lnTo>
                    <a:pt x="558843" y="977892"/>
                  </a:lnTo>
                  <a:lnTo>
                    <a:pt x="585397" y="947950"/>
                  </a:lnTo>
                  <a:lnTo>
                    <a:pt x="612810" y="918347"/>
                  </a:lnTo>
                  <a:lnTo>
                    <a:pt x="641072" y="889089"/>
                  </a:lnTo>
                  <a:lnTo>
                    <a:pt x="670172" y="860182"/>
                  </a:lnTo>
                  <a:lnTo>
                    <a:pt x="700100" y="831634"/>
                  </a:lnTo>
                  <a:lnTo>
                    <a:pt x="730845" y="803450"/>
                  </a:lnTo>
                  <a:lnTo>
                    <a:pt x="762397" y="775638"/>
                  </a:lnTo>
                  <a:lnTo>
                    <a:pt x="794746" y="748202"/>
                  </a:lnTo>
                  <a:lnTo>
                    <a:pt x="827881" y="721151"/>
                  </a:lnTo>
                  <a:lnTo>
                    <a:pt x="861792" y="694490"/>
                  </a:lnTo>
                  <a:lnTo>
                    <a:pt x="896468" y="668225"/>
                  </a:lnTo>
                  <a:lnTo>
                    <a:pt x="931900" y="642364"/>
                  </a:lnTo>
                  <a:lnTo>
                    <a:pt x="968076" y="616913"/>
                  </a:lnTo>
                  <a:lnTo>
                    <a:pt x="1004986" y="591877"/>
                  </a:lnTo>
                  <a:lnTo>
                    <a:pt x="1042620" y="567264"/>
                  </a:lnTo>
                  <a:lnTo>
                    <a:pt x="1080968" y="543080"/>
                  </a:lnTo>
                  <a:lnTo>
                    <a:pt x="1120019" y="519331"/>
                  </a:lnTo>
                  <a:lnTo>
                    <a:pt x="1159762" y="496025"/>
                  </a:lnTo>
                  <a:lnTo>
                    <a:pt x="1200187" y="473166"/>
                  </a:lnTo>
                  <a:lnTo>
                    <a:pt x="1241285" y="450762"/>
                  </a:lnTo>
                  <a:lnTo>
                    <a:pt x="1283044" y="428820"/>
                  </a:lnTo>
                  <a:lnTo>
                    <a:pt x="1325453" y="407345"/>
                  </a:lnTo>
                  <a:lnTo>
                    <a:pt x="1368504" y="386344"/>
                  </a:lnTo>
                  <a:lnTo>
                    <a:pt x="1412185" y="365823"/>
                  </a:lnTo>
                  <a:lnTo>
                    <a:pt x="1456485" y="345790"/>
                  </a:lnTo>
                  <a:lnTo>
                    <a:pt x="1501395" y="326249"/>
                  </a:lnTo>
                  <a:lnTo>
                    <a:pt x="1546904" y="307209"/>
                  </a:lnTo>
                  <a:lnTo>
                    <a:pt x="1593002" y="288675"/>
                  </a:lnTo>
                  <a:lnTo>
                    <a:pt x="1639678" y="270653"/>
                  </a:lnTo>
                  <a:lnTo>
                    <a:pt x="1686922" y="253151"/>
                  </a:lnTo>
                  <a:lnTo>
                    <a:pt x="1734723" y="236174"/>
                  </a:lnTo>
                  <a:lnTo>
                    <a:pt x="1783071" y="219729"/>
                  </a:lnTo>
                  <a:lnTo>
                    <a:pt x="1831956" y="203823"/>
                  </a:lnTo>
                  <a:lnTo>
                    <a:pt x="1881367" y="188462"/>
                  </a:lnTo>
                  <a:lnTo>
                    <a:pt x="1931294" y="173651"/>
                  </a:lnTo>
                  <a:lnTo>
                    <a:pt x="1981726" y="159399"/>
                  </a:lnTo>
                  <a:lnTo>
                    <a:pt x="2032654" y="145711"/>
                  </a:lnTo>
                  <a:lnTo>
                    <a:pt x="2084066" y="132593"/>
                  </a:lnTo>
                  <a:lnTo>
                    <a:pt x="2135952" y="120053"/>
                  </a:lnTo>
                  <a:lnTo>
                    <a:pt x="2188302" y="108096"/>
                  </a:lnTo>
                  <a:lnTo>
                    <a:pt x="2241106" y="96729"/>
                  </a:lnTo>
                  <a:lnTo>
                    <a:pt x="2294352" y="85959"/>
                  </a:lnTo>
                  <a:lnTo>
                    <a:pt x="2348031" y="75791"/>
                  </a:lnTo>
                  <a:lnTo>
                    <a:pt x="2402133" y="66233"/>
                  </a:lnTo>
                  <a:lnTo>
                    <a:pt x="2456646" y="57290"/>
                  </a:lnTo>
                  <a:lnTo>
                    <a:pt x="2511561" y="48970"/>
                  </a:lnTo>
                  <a:lnTo>
                    <a:pt x="2566866" y="41278"/>
                  </a:lnTo>
                  <a:lnTo>
                    <a:pt x="2622553" y="34221"/>
                  </a:lnTo>
                  <a:lnTo>
                    <a:pt x="2678609" y="27806"/>
                  </a:lnTo>
                  <a:lnTo>
                    <a:pt x="2735026" y="22039"/>
                  </a:lnTo>
                  <a:lnTo>
                    <a:pt x="2791792" y="16926"/>
                  </a:lnTo>
                  <a:lnTo>
                    <a:pt x="2848896" y="12474"/>
                  </a:lnTo>
                  <a:lnTo>
                    <a:pt x="2906330" y="8689"/>
                  </a:lnTo>
                  <a:lnTo>
                    <a:pt x="2964082" y="5578"/>
                  </a:lnTo>
                  <a:lnTo>
                    <a:pt x="3022141" y="3147"/>
                  </a:lnTo>
                  <a:lnTo>
                    <a:pt x="3080498" y="1403"/>
                  </a:lnTo>
                  <a:lnTo>
                    <a:pt x="3139142" y="351"/>
                  </a:lnTo>
                  <a:lnTo>
                    <a:pt x="3198063" y="0"/>
                  </a:lnTo>
                  <a:lnTo>
                    <a:pt x="3256983" y="351"/>
                  </a:lnTo>
                  <a:lnTo>
                    <a:pt x="3315627" y="1403"/>
                  </a:lnTo>
                  <a:lnTo>
                    <a:pt x="3373984" y="3147"/>
                  </a:lnTo>
                  <a:lnTo>
                    <a:pt x="3432044" y="5578"/>
                  </a:lnTo>
                  <a:lnTo>
                    <a:pt x="3489795" y="8689"/>
                  </a:lnTo>
                  <a:lnTo>
                    <a:pt x="3547229" y="12474"/>
                  </a:lnTo>
                  <a:lnTo>
                    <a:pt x="3604334" y="16926"/>
                  </a:lnTo>
                  <a:lnTo>
                    <a:pt x="3661100" y="22039"/>
                  </a:lnTo>
                  <a:lnTo>
                    <a:pt x="3717516" y="27806"/>
                  </a:lnTo>
                  <a:lnTo>
                    <a:pt x="3773573" y="34221"/>
                  </a:lnTo>
                  <a:lnTo>
                    <a:pt x="3829259" y="41278"/>
                  </a:lnTo>
                  <a:lnTo>
                    <a:pt x="3884565" y="48970"/>
                  </a:lnTo>
                  <a:lnTo>
                    <a:pt x="3939479" y="57290"/>
                  </a:lnTo>
                  <a:lnTo>
                    <a:pt x="3993993" y="66233"/>
                  </a:lnTo>
                  <a:lnTo>
                    <a:pt x="4048094" y="75791"/>
                  </a:lnTo>
                  <a:lnTo>
                    <a:pt x="4101773" y="85959"/>
                  </a:lnTo>
                  <a:lnTo>
                    <a:pt x="4155020" y="96729"/>
                  </a:lnTo>
                  <a:lnTo>
                    <a:pt x="4207823" y="108096"/>
                  </a:lnTo>
                  <a:lnTo>
                    <a:pt x="4260173" y="120053"/>
                  </a:lnTo>
                  <a:lnTo>
                    <a:pt x="4312060" y="132593"/>
                  </a:lnTo>
                  <a:lnTo>
                    <a:pt x="4363472" y="145711"/>
                  </a:lnTo>
                  <a:lnTo>
                    <a:pt x="4414399" y="159399"/>
                  </a:lnTo>
                  <a:lnTo>
                    <a:pt x="4464831" y="173651"/>
                  </a:lnTo>
                  <a:lnTo>
                    <a:pt x="4514758" y="188462"/>
                  </a:lnTo>
                  <a:lnTo>
                    <a:pt x="4564169" y="203823"/>
                  </a:lnTo>
                  <a:lnTo>
                    <a:pt x="4613054" y="219729"/>
                  </a:lnTo>
                  <a:lnTo>
                    <a:pt x="4661403" y="236174"/>
                  </a:lnTo>
                  <a:lnTo>
                    <a:pt x="4709204" y="253151"/>
                  </a:lnTo>
                  <a:lnTo>
                    <a:pt x="4756447" y="270653"/>
                  </a:lnTo>
                  <a:lnTo>
                    <a:pt x="4803123" y="288675"/>
                  </a:lnTo>
                  <a:lnTo>
                    <a:pt x="4849221" y="307209"/>
                  </a:lnTo>
                  <a:lnTo>
                    <a:pt x="4894730" y="326249"/>
                  </a:lnTo>
                  <a:lnTo>
                    <a:pt x="4939640" y="345790"/>
                  </a:lnTo>
                  <a:lnTo>
                    <a:pt x="4983941" y="365823"/>
                  </a:lnTo>
                  <a:lnTo>
                    <a:pt x="5027621" y="386344"/>
                  </a:lnTo>
                  <a:lnTo>
                    <a:pt x="5070672" y="407345"/>
                  </a:lnTo>
                  <a:lnTo>
                    <a:pt x="5113082" y="428820"/>
                  </a:lnTo>
                  <a:lnTo>
                    <a:pt x="5154841" y="450762"/>
                  </a:lnTo>
                  <a:lnTo>
                    <a:pt x="5195938" y="473166"/>
                  </a:lnTo>
                  <a:lnTo>
                    <a:pt x="5236364" y="496025"/>
                  </a:lnTo>
                  <a:lnTo>
                    <a:pt x="5276107" y="519331"/>
                  </a:lnTo>
                  <a:lnTo>
                    <a:pt x="5315157" y="543080"/>
                  </a:lnTo>
                  <a:lnTo>
                    <a:pt x="5353505" y="567264"/>
                  </a:lnTo>
                  <a:lnTo>
                    <a:pt x="5391139" y="591877"/>
                  </a:lnTo>
                  <a:lnTo>
                    <a:pt x="5428050" y="616913"/>
                  </a:lnTo>
                  <a:lnTo>
                    <a:pt x="5464226" y="642364"/>
                  </a:lnTo>
                  <a:lnTo>
                    <a:pt x="5499657" y="668225"/>
                  </a:lnTo>
                  <a:lnTo>
                    <a:pt x="5534334" y="694490"/>
                  </a:lnTo>
                  <a:lnTo>
                    <a:pt x="5568244" y="721151"/>
                  </a:lnTo>
                  <a:lnTo>
                    <a:pt x="5601380" y="748202"/>
                  </a:lnTo>
                  <a:lnTo>
                    <a:pt x="5633728" y="775638"/>
                  </a:lnTo>
                  <a:lnTo>
                    <a:pt x="5665281" y="803450"/>
                  </a:lnTo>
                  <a:lnTo>
                    <a:pt x="5696026" y="831634"/>
                  </a:lnTo>
                  <a:lnTo>
                    <a:pt x="5725954" y="860182"/>
                  </a:lnTo>
                  <a:lnTo>
                    <a:pt x="5755054" y="889089"/>
                  </a:lnTo>
                  <a:lnTo>
                    <a:pt x="5783315" y="918347"/>
                  </a:lnTo>
                  <a:lnTo>
                    <a:pt x="5810728" y="947950"/>
                  </a:lnTo>
                  <a:lnTo>
                    <a:pt x="5837282" y="977892"/>
                  </a:lnTo>
                  <a:lnTo>
                    <a:pt x="5862967" y="1008167"/>
                  </a:lnTo>
                  <a:lnTo>
                    <a:pt x="5887771" y="1038767"/>
                  </a:lnTo>
                  <a:lnTo>
                    <a:pt x="5911686" y="1069687"/>
                  </a:lnTo>
                  <a:lnTo>
                    <a:pt x="5934699" y="1100920"/>
                  </a:lnTo>
                  <a:lnTo>
                    <a:pt x="5956802" y="1132459"/>
                  </a:lnTo>
                  <a:lnTo>
                    <a:pt x="5977983" y="1164298"/>
                  </a:lnTo>
                  <a:lnTo>
                    <a:pt x="6017540" y="1228852"/>
                  </a:lnTo>
                  <a:lnTo>
                    <a:pt x="6053286" y="1294529"/>
                  </a:lnTo>
                  <a:lnTo>
                    <a:pt x="6085138" y="1361278"/>
                  </a:lnTo>
                  <a:lnTo>
                    <a:pt x="6113013" y="1429047"/>
                  </a:lnTo>
                  <a:lnTo>
                    <a:pt x="6136828" y="1497784"/>
                  </a:lnTo>
                  <a:lnTo>
                    <a:pt x="6156500" y="1567439"/>
                  </a:lnTo>
                  <a:lnTo>
                    <a:pt x="6171945" y="1637960"/>
                  </a:lnTo>
                  <a:lnTo>
                    <a:pt x="6183080" y="1709294"/>
                  </a:lnTo>
                  <a:lnTo>
                    <a:pt x="6189822" y="1781391"/>
                  </a:lnTo>
                  <a:lnTo>
                    <a:pt x="6192088" y="1854200"/>
                  </a:lnTo>
                  <a:lnTo>
                    <a:pt x="6191520" y="1890689"/>
                  </a:lnTo>
                  <a:lnTo>
                    <a:pt x="6187005" y="1963147"/>
                  </a:lnTo>
                  <a:lnTo>
                    <a:pt x="6178056" y="2034869"/>
                  </a:lnTo>
                  <a:lnTo>
                    <a:pt x="6164756" y="2105802"/>
                  </a:lnTo>
                  <a:lnTo>
                    <a:pt x="6147187" y="2175895"/>
                  </a:lnTo>
                  <a:lnTo>
                    <a:pt x="6125433" y="2245098"/>
                  </a:lnTo>
                  <a:lnTo>
                    <a:pt x="6099578" y="2313357"/>
                  </a:lnTo>
                  <a:lnTo>
                    <a:pt x="6069704" y="2380622"/>
                  </a:lnTo>
                  <a:lnTo>
                    <a:pt x="6035894" y="2446841"/>
                  </a:lnTo>
                  <a:lnTo>
                    <a:pt x="5998233" y="2511962"/>
                  </a:lnTo>
                  <a:lnTo>
                    <a:pt x="5956802" y="2575935"/>
                  </a:lnTo>
                  <a:lnTo>
                    <a:pt x="5934699" y="2607474"/>
                  </a:lnTo>
                  <a:lnTo>
                    <a:pt x="5911686" y="2638707"/>
                  </a:lnTo>
                  <a:lnTo>
                    <a:pt x="5887771" y="2669627"/>
                  </a:lnTo>
                  <a:lnTo>
                    <a:pt x="5862967" y="2700227"/>
                  </a:lnTo>
                  <a:lnTo>
                    <a:pt x="5837282" y="2730501"/>
                  </a:lnTo>
                  <a:lnTo>
                    <a:pt x="5810728" y="2760443"/>
                  </a:lnTo>
                  <a:lnTo>
                    <a:pt x="5783315" y="2790047"/>
                  </a:lnTo>
                  <a:lnTo>
                    <a:pt x="5755054" y="2819305"/>
                  </a:lnTo>
                  <a:lnTo>
                    <a:pt x="5725954" y="2848211"/>
                  </a:lnTo>
                  <a:lnTo>
                    <a:pt x="5696026" y="2876759"/>
                  </a:lnTo>
                  <a:lnTo>
                    <a:pt x="5665281" y="2904943"/>
                  </a:lnTo>
                  <a:lnTo>
                    <a:pt x="5633728" y="2932756"/>
                  </a:lnTo>
                  <a:lnTo>
                    <a:pt x="5601380" y="2960191"/>
                  </a:lnTo>
                  <a:lnTo>
                    <a:pt x="5568244" y="2987243"/>
                  </a:lnTo>
                  <a:lnTo>
                    <a:pt x="5534334" y="3013904"/>
                  </a:lnTo>
                  <a:lnTo>
                    <a:pt x="5499657" y="3040168"/>
                  </a:lnTo>
                  <a:lnTo>
                    <a:pt x="5464226" y="3066030"/>
                  </a:lnTo>
                  <a:lnTo>
                    <a:pt x="5428050" y="3091481"/>
                  </a:lnTo>
                  <a:lnTo>
                    <a:pt x="5391139" y="3116517"/>
                  </a:lnTo>
                  <a:lnTo>
                    <a:pt x="5353505" y="3141130"/>
                  </a:lnTo>
                  <a:lnTo>
                    <a:pt x="5315157" y="3165314"/>
                  </a:lnTo>
                  <a:lnTo>
                    <a:pt x="5276107" y="3189063"/>
                  </a:lnTo>
                  <a:lnTo>
                    <a:pt x="5236364" y="3212370"/>
                  </a:lnTo>
                  <a:lnTo>
                    <a:pt x="5195938" y="3235228"/>
                  </a:lnTo>
                  <a:lnTo>
                    <a:pt x="5154841" y="3257632"/>
                  </a:lnTo>
                  <a:lnTo>
                    <a:pt x="5113082" y="3279575"/>
                  </a:lnTo>
                  <a:lnTo>
                    <a:pt x="5070672" y="3301050"/>
                  </a:lnTo>
                  <a:lnTo>
                    <a:pt x="5027621" y="3322051"/>
                  </a:lnTo>
                  <a:lnTo>
                    <a:pt x="4983941" y="3342572"/>
                  </a:lnTo>
                  <a:lnTo>
                    <a:pt x="4939640" y="3362606"/>
                  </a:lnTo>
                  <a:lnTo>
                    <a:pt x="4894730" y="3382146"/>
                  </a:lnTo>
                  <a:lnTo>
                    <a:pt x="4849221" y="3401187"/>
                  </a:lnTo>
                  <a:lnTo>
                    <a:pt x="4803123" y="3419721"/>
                  </a:lnTo>
                  <a:lnTo>
                    <a:pt x="4756447" y="3437743"/>
                  </a:lnTo>
                  <a:lnTo>
                    <a:pt x="4709204" y="3455245"/>
                  </a:lnTo>
                  <a:lnTo>
                    <a:pt x="4661403" y="3472222"/>
                  </a:lnTo>
                  <a:lnTo>
                    <a:pt x="4613054" y="3488667"/>
                  </a:lnTo>
                  <a:lnTo>
                    <a:pt x="4564169" y="3504574"/>
                  </a:lnTo>
                  <a:lnTo>
                    <a:pt x="4514758" y="3519935"/>
                  </a:lnTo>
                  <a:lnTo>
                    <a:pt x="4464831" y="3534745"/>
                  </a:lnTo>
                  <a:lnTo>
                    <a:pt x="4414399" y="3548998"/>
                  </a:lnTo>
                  <a:lnTo>
                    <a:pt x="4363472" y="3562686"/>
                  </a:lnTo>
                  <a:lnTo>
                    <a:pt x="4312060" y="3575804"/>
                  </a:lnTo>
                  <a:lnTo>
                    <a:pt x="4260173" y="3588344"/>
                  </a:lnTo>
                  <a:lnTo>
                    <a:pt x="4207823" y="3600301"/>
                  </a:lnTo>
                  <a:lnTo>
                    <a:pt x="4155020" y="3611668"/>
                  </a:lnTo>
                  <a:lnTo>
                    <a:pt x="4101773" y="3622439"/>
                  </a:lnTo>
                  <a:lnTo>
                    <a:pt x="4048094" y="3632607"/>
                  </a:lnTo>
                  <a:lnTo>
                    <a:pt x="3993993" y="3642165"/>
                  </a:lnTo>
                  <a:lnTo>
                    <a:pt x="3939479" y="3651108"/>
                  </a:lnTo>
                  <a:lnTo>
                    <a:pt x="3884565" y="3659428"/>
                  </a:lnTo>
                  <a:lnTo>
                    <a:pt x="3829259" y="3667120"/>
                  </a:lnTo>
                  <a:lnTo>
                    <a:pt x="3773573" y="3674177"/>
                  </a:lnTo>
                  <a:lnTo>
                    <a:pt x="3717516" y="3680592"/>
                  </a:lnTo>
                  <a:lnTo>
                    <a:pt x="3661100" y="3686360"/>
                  </a:lnTo>
                  <a:lnTo>
                    <a:pt x="3604334" y="3691473"/>
                  </a:lnTo>
                  <a:lnTo>
                    <a:pt x="3547229" y="3695925"/>
                  </a:lnTo>
                  <a:lnTo>
                    <a:pt x="3489795" y="3699710"/>
                  </a:lnTo>
                  <a:lnTo>
                    <a:pt x="3432044" y="3702821"/>
                  </a:lnTo>
                  <a:lnTo>
                    <a:pt x="3373984" y="3705252"/>
                  </a:lnTo>
                  <a:lnTo>
                    <a:pt x="3315627" y="3706996"/>
                  </a:lnTo>
                  <a:lnTo>
                    <a:pt x="3256983" y="3708048"/>
                  </a:lnTo>
                  <a:lnTo>
                    <a:pt x="3198063" y="3708400"/>
                  </a:lnTo>
                  <a:close/>
                </a:path>
              </a:pathLst>
            </a:custGeom>
            <a:solidFill>
              <a:schemeClr val="bg1"/>
            </a:solidFill>
            <a:ln w="38100">
              <a:solidFill>
                <a:schemeClr val="accent1"/>
              </a:solidFill>
            </a:ln>
          </p:spPr>
          <p:txBody>
            <a:bodyPr wrap="square" lIns="0" tIns="0" rIns="0" bIns="0" rtlCol="0"/>
            <a:lstStyle/>
            <a:p/>
          </p:txBody>
        </p:sp>
      </p:grpSp>
      <p:pic>
        <p:nvPicPr>
          <p:cNvPr id="17" name="object 3"/>
          <p:cNvPicPr/>
          <p:nvPr/>
        </p:nvPicPr>
        <p:blipFill>
          <a:blip r:embed="rId2" cstate="print"/>
          <a:stretch>
            <a:fillRect/>
          </a:stretch>
        </p:blipFill>
        <p:spPr>
          <a:xfrm>
            <a:off x="5181600" y="1143000"/>
            <a:ext cx="4326255" cy="2613660"/>
          </a:xfrm>
          <a:prstGeom prst="rect">
            <a:avLst/>
          </a:prstGeom>
          <a:solidFill>
            <a:schemeClr val="bg1"/>
          </a:solidFill>
        </p:spPr>
      </p:pic>
      <p:sp>
        <p:nvSpPr>
          <p:cNvPr id="7" name="Rectangles 6"/>
          <p:cNvSpPr/>
          <p:nvPr/>
        </p:nvSpPr>
        <p:spPr>
          <a:xfrm>
            <a:off x="5562600" y="1403985"/>
            <a:ext cx="3191510" cy="21209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Rectangles 7"/>
          <p:cNvSpPr/>
          <p:nvPr/>
        </p:nvSpPr>
        <p:spPr>
          <a:xfrm>
            <a:off x="5553075" y="1369695"/>
            <a:ext cx="3140710" cy="206692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400">
              <a:solidFill>
                <a:schemeClr val="tx1"/>
              </a:solidFill>
            </a:endParaRPr>
          </a:p>
        </p:txBody>
      </p:sp>
      <p:cxnSp>
        <p:nvCxnSpPr>
          <p:cNvPr id="9" name="Straight Connector 8"/>
          <p:cNvCxnSpPr/>
          <p:nvPr/>
        </p:nvCxnSpPr>
        <p:spPr>
          <a:xfrm>
            <a:off x="5486400" y="2660650"/>
            <a:ext cx="3200400" cy="6350"/>
          </a:xfrm>
          <a:prstGeom prst="line">
            <a:avLst/>
          </a:prstGeom>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5517515" y="2209800"/>
            <a:ext cx="3169285" cy="0"/>
          </a:xfrm>
          <a:prstGeom prst="line">
            <a:avLst/>
          </a:prstGeom>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5486400" y="2819400"/>
            <a:ext cx="3200400" cy="0"/>
          </a:xfrm>
          <a:prstGeom prst="line">
            <a:avLst/>
          </a:prstGeom>
        </p:spPr>
        <p:style>
          <a:lnRef idx="2">
            <a:schemeClr val="accent1"/>
          </a:lnRef>
          <a:fillRef idx="0">
            <a:srgbClr val="FFFFFF"/>
          </a:fillRef>
          <a:effectRef idx="0">
            <a:srgbClr val="FFFFFF"/>
          </a:effectRef>
          <a:fontRef idx="minor">
            <a:schemeClr val="tx1"/>
          </a:fontRef>
        </p:style>
      </p:cxnSp>
      <p:sp>
        <p:nvSpPr>
          <p:cNvPr id="12" name="Isosceles Triangle 11"/>
          <p:cNvSpPr/>
          <p:nvPr/>
        </p:nvSpPr>
        <p:spPr>
          <a:xfrm>
            <a:off x="5805805" y="2064385"/>
            <a:ext cx="160020" cy="18605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Multiply 13"/>
          <p:cNvSpPr/>
          <p:nvPr/>
        </p:nvSpPr>
        <p:spPr>
          <a:xfrm>
            <a:off x="5867400" y="2705100"/>
            <a:ext cx="90805" cy="92075"/>
          </a:xfrm>
          <a:prstGeom prst="mathMultiply">
            <a:avLst>
              <a:gd name="adj1" fmla="val 0"/>
            </a:avLst>
          </a:prstGeom>
          <a:ln w="12700">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Text Box 15"/>
          <p:cNvSpPr txBox="1"/>
          <p:nvPr/>
        </p:nvSpPr>
        <p:spPr>
          <a:xfrm>
            <a:off x="6553200" y="2423160"/>
            <a:ext cx="1113790" cy="370840"/>
          </a:xfrm>
          <a:prstGeom prst="rect">
            <a:avLst/>
          </a:prstGeom>
          <a:noFill/>
        </p:spPr>
        <p:txBody>
          <a:bodyPr wrap="square" rtlCol="0">
            <a:noAutofit/>
          </a:bodyPr>
          <a:lstStyle/>
          <a:p>
            <a:r>
              <a:rPr lang="en-US" sz="1400"/>
              <a:t>sub3</a:t>
            </a:r>
            <a:endParaRPr lang="en-US" sz="1400"/>
          </a:p>
        </p:txBody>
      </p:sp>
      <p:sp>
        <p:nvSpPr>
          <p:cNvPr id="19" name="Text Box 18"/>
          <p:cNvSpPr txBox="1"/>
          <p:nvPr/>
        </p:nvSpPr>
        <p:spPr>
          <a:xfrm>
            <a:off x="6553200" y="2781300"/>
            <a:ext cx="845185" cy="370840"/>
          </a:xfrm>
          <a:prstGeom prst="rect">
            <a:avLst/>
          </a:prstGeom>
          <a:noFill/>
        </p:spPr>
        <p:txBody>
          <a:bodyPr wrap="square" rtlCol="0">
            <a:noAutofit/>
          </a:bodyPr>
          <a:lstStyle/>
          <a:p>
            <a:r>
              <a:rPr lang="en-US" sz="1400"/>
              <a:t>sub1</a:t>
            </a:r>
            <a:endParaRPr lang="en-US" sz="1400"/>
          </a:p>
        </p:txBody>
      </p:sp>
      <p:sp>
        <p:nvSpPr>
          <p:cNvPr id="20" name="Text Box 19"/>
          <p:cNvSpPr txBox="1"/>
          <p:nvPr/>
        </p:nvSpPr>
        <p:spPr>
          <a:xfrm>
            <a:off x="6553200" y="1905000"/>
            <a:ext cx="1441450" cy="370840"/>
          </a:xfrm>
          <a:prstGeom prst="rect">
            <a:avLst/>
          </a:prstGeom>
          <a:noFill/>
        </p:spPr>
        <p:txBody>
          <a:bodyPr wrap="square" rtlCol="0">
            <a:noAutofit/>
          </a:bodyPr>
          <a:lstStyle/>
          <a:p>
            <a:r>
              <a:rPr lang="en-US" sz="1400"/>
              <a:t>sub2</a:t>
            </a:r>
            <a:endParaRPr lang="en-US" sz="1400"/>
          </a:p>
        </p:txBody>
      </p:sp>
      <p:sp>
        <p:nvSpPr>
          <p:cNvPr id="21" name="Multiply 20"/>
          <p:cNvSpPr/>
          <p:nvPr/>
        </p:nvSpPr>
        <p:spPr>
          <a:xfrm rot="2940000">
            <a:off x="5867400" y="2489200"/>
            <a:ext cx="90805" cy="92075"/>
          </a:xfrm>
          <a:prstGeom prst="mathMultiply">
            <a:avLst>
              <a:gd name="adj1" fmla="val 0"/>
            </a:avLst>
          </a:prstGeom>
          <a:ln w="12700">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Text Box 21"/>
          <p:cNvSpPr txBox="1"/>
          <p:nvPr/>
        </p:nvSpPr>
        <p:spPr>
          <a:xfrm>
            <a:off x="6147435" y="652145"/>
            <a:ext cx="2546350" cy="368300"/>
          </a:xfrm>
          <a:prstGeom prst="rect">
            <a:avLst/>
          </a:prstGeom>
          <a:noFill/>
        </p:spPr>
        <p:txBody>
          <a:bodyPr wrap="square" rtlCol="0">
            <a:spAutoFit/>
          </a:bodyPr>
          <a:lstStyle/>
          <a:p>
            <a:r>
              <a:rPr lang="en-US"/>
              <a:t>After OD Normalization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8150" y="6297726"/>
            <a:ext cx="159385"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7E7E7E"/>
                </a:solidFill>
                <a:latin typeface="PingFang SC" panose="020B0400000000000000" charset="-122"/>
                <a:cs typeface="PingFang SC" panose="020B0400000000000000" charset="-122"/>
              </a:rPr>
              <a:t>1</a:t>
            </a:r>
            <a:r>
              <a:rPr sz="1050" dirty="0">
                <a:solidFill>
                  <a:srgbClr val="7E7E7E"/>
                </a:solidFill>
                <a:latin typeface="PingFang SC" panose="020B0400000000000000" charset="-122"/>
                <a:cs typeface="PingFang SC" panose="020B0400000000000000" charset="-122"/>
              </a:rPr>
              <a:t>8</a:t>
            </a:r>
            <a:endParaRPr sz="1050">
              <a:latin typeface="PingFang SC" panose="020B0400000000000000" charset="-122"/>
              <a:cs typeface="PingFang SC" panose="020B0400000000000000" charset="-122"/>
            </a:endParaRPr>
          </a:p>
        </p:txBody>
      </p:sp>
      <p:pic>
        <p:nvPicPr>
          <p:cNvPr id="8" name="object 2"/>
          <p:cNvPicPr/>
          <p:nvPr/>
        </p:nvPicPr>
        <p:blipFill>
          <a:blip r:embed="rId1" cstate="print"/>
          <a:stretch>
            <a:fillRect/>
          </a:stretch>
        </p:blipFill>
        <p:spPr>
          <a:xfrm>
            <a:off x="609726" y="1676399"/>
            <a:ext cx="4879848" cy="4232148"/>
          </a:xfrm>
          <a:prstGeom prst="rect">
            <a:avLst/>
          </a:prstGeom>
        </p:spPr>
      </p:pic>
      <p:sp>
        <p:nvSpPr>
          <p:cNvPr id="13" name="Text Box 12"/>
          <p:cNvSpPr txBox="1"/>
          <p:nvPr/>
        </p:nvSpPr>
        <p:spPr>
          <a:xfrm>
            <a:off x="597535" y="381000"/>
            <a:ext cx="6096000" cy="1198880"/>
          </a:xfrm>
          <a:prstGeom prst="rect">
            <a:avLst/>
          </a:prstGeom>
          <a:noFill/>
        </p:spPr>
        <p:txBody>
          <a:bodyPr wrap="square" rtlCol="0">
            <a:spAutoFit/>
          </a:bodyPr>
          <a:lstStyle/>
          <a:p>
            <a:pPr algn="ctr"/>
            <a:r>
              <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rPr>
              <a:t>Reality</a:t>
            </a:r>
            <a:endPar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endParaRPr>
          </a:p>
        </p:txBody>
      </p:sp>
      <p:sp>
        <p:nvSpPr>
          <p:cNvPr id="14" name="Text Box 13"/>
          <p:cNvSpPr txBox="1"/>
          <p:nvPr/>
        </p:nvSpPr>
        <p:spPr>
          <a:xfrm>
            <a:off x="4038600" y="5867400"/>
            <a:ext cx="8162925" cy="521970"/>
          </a:xfrm>
          <a:prstGeom prst="rect">
            <a:avLst/>
          </a:prstGeom>
          <a:noFill/>
        </p:spPr>
        <p:txBody>
          <a:bodyPr wrap="square" rtlCol="0">
            <a:spAutoFit/>
          </a:bodyPr>
          <a:lstStyle/>
          <a:p>
            <a:r>
              <a:rPr lang="en-US" sz="2800" b="1"/>
              <a:t>Higher  OD, higher chitinase activity per cell!</a:t>
            </a:r>
            <a:endParaRPr lang="en-US" sz="2800" b="1"/>
          </a:p>
        </p:txBody>
      </p:sp>
      <p:pic>
        <p:nvPicPr>
          <p:cNvPr id="2" name="图片 1" descr="图表, 折线图&#10;&#10;已自动生成说明"/>
          <p:cNvPicPr>
            <a:picLocks noChangeAspect="1"/>
          </p:cNvPicPr>
          <p:nvPr/>
        </p:nvPicPr>
        <p:blipFill>
          <a:blip r:embed="rId2"/>
          <a:stretch>
            <a:fillRect/>
          </a:stretch>
        </p:blipFill>
        <p:spPr>
          <a:xfrm>
            <a:off x="5909094" y="1673536"/>
            <a:ext cx="6096000" cy="36403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34440" cy="5080"/>
          </a:xfrm>
          <a:custGeom>
            <a:avLst/>
            <a:gdLst/>
            <a:ahLst/>
            <a:cxnLst/>
            <a:rect l="l" t="t" r="r" b="b"/>
            <a:pathLst>
              <a:path w="1234440" h="5080">
                <a:moveTo>
                  <a:pt x="0" y="4572"/>
                </a:moveTo>
                <a:lnTo>
                  <a:pt x="1234440" y="4572"/>
                </a:lnTo>
                <a:lnTo>
                  <a:pt x="1234440" y="0"/>
                </a:lnTo>
                <a:lnTo>
                  <a:pt x="0" y="0"/>
                </a:lnTo>
                <a:lnTo>
                  <a:pt x="0" y="4572"/>
                </a:lnTo>
                <a:close/>
              </a:path>
            </a:pathLst>
          </a:custGeom>
          <a:solidFill>
            <a:srgbClr val="F1EEEC"/>
          </a:solidFill>
        </p:spPr>
        <p:txBody>
          <a:bodyPr wrap="square" lIns="0" tIns="0" rIns="0" bIns="0" rtlCol="0"/>
          <a:lstStyle/>
          <a:p/>
        </p:txBody>
      </p:sp>
      <p:sp>
        <p:nvSpPr>
          <p:cNvPr id="5" name="object 5"/>
          <p:cNvSpPr/>
          <p:nvPr/>
        </p:nvSpPr>
        <p:spPr>
          <a:xfrm>
            <a:off x="900747" y="629894"/>
            <a:ext cx="398780" cy="427355"/>
          </a:xfrm>
          <a:custGeom>
            <a:avLst/>
            <a:gdLst/>
            <a:ahLst/>
            <a:cxnLst/>
            <a:rect l="l" t="t" r="r" b="b"/>
            <a:pathLst>
              <a:path w="398780" h="427355">
                <a:moveTo>
                  <a:pt x="245999" y="427024"/>
                </a:moveTo>
                <a:lnTo>
                  <a:pt x="157784" y="427024"/>
                </a:lnTo>
                <a:lnTo>
                  <a:pt x="0" y="0"/>
                </a:lnTo>
                <a:lnTo>
                  <a:pt x="94665" y="0"/>
                </a:lnTo>
                <a:lnTo>
                  <a:pt x="216585" y="329971"/>
                </a:lnTo>
                <a:lnTo>
                  <a:pt x="334924" y="0"/>
                </a:lnTo>
                <a:lnTo>
                  <a:pt x="398754" y="0"/>
                </a:lnTo>
                <a:lnTo>
                  <a:pt x="245999" y="427024"/>
                </a:lnTo>
                <a:close/>
              </a:path>
            </a:pathLst>
          </a:custGeom>
          <a:solidFill>
            <a:srgbClr val="1E1E1C"/>
          </a:solidFill>
        </p:spPr>
        <p:txBody>
          <a:bodyPr wrap="square" lIns="0" tIns="0" rIns="0" bIns="0" rtlCol="0"/>
          <a:lstStyle/>
          <a:p/>
        </p:txBody>
      </p:sp>
      <p:sp>
        <p:nvSpPr>
          <p:cNvPr id="6" name="object 6"/>
          <p:cNvSpPr/>
          <p:nvPr/>
        </p:nvSpPr>
        <p:spPr>
          <a:xfrm>
            <a:off x="1351140" y="629894"/>
            <a:ext cx="334010" cy="437515"/>
          </a:xfrm>
          <a:custGeom>
            <a:avLst/>
            <a:gdLst/>
            <a:ahLst/>
            <a:cxnLst/>
            <a:rect l="l" t="t" r="r" b="b"/>
            <a:pathLst>
              <a:path w="334010" h="437515">
                <a:moveTo>
                  <a:pt x="185750" y="437095"/>
                </a:moveTo>
                <a:lnTo>
                  <a:pt x="159943" y="437095"/>
                </a:lnTo>
                <a:lnTo>
                  <a:pt x="147027" y="436371"/>
                </a:lnTo>
                <a:lnTo>
                  <a:pt x="101841" y="427748"/>
                </a:lnTo>
                <a:lnTo>
                  <a:pt x="63830" y="410489"/>
                </a:lnTo>
                <a:lnTo>
                  <a:pt x="33705" y="385330"/>
                </a:lnTo>
                <a:lnTo>
                  <a:pt x="12192" y="350100"/>
                </a:lnTo>
                <a:lnTo>
                  <a:pt x="2870" y="311289"/>
                </a:lnTo>
                <a:lnTo>
                  <a:pt x="0" y="278930"/>
                </a:lnTo>
                <a:lnTo>
                  <a:pt x="0" y="260959"/>
                </a:lnTo>
                <a:lnTo>
                  <a:pt x="0" y="0"/>
                </a:lnTo>
                <a:lnTo>
                  <a:pt x="88214" y="0"/>
                </a:lnTo>
                <a:lnTo>
                  <a:pt x="88214" y="261683"/>
                </a:lnTo>
                <a:lnTo>
                  <a:pt x="89649" y="294030"/>
                </a:lnTo>
                <a:lnTo>
                  <a:pt x="97536" y="331419"/>
                </a:lnTo>
                <a:lnTo>
                  <a:pt x="125514" y="365925"/>
                </a:lnTo>
                <a:lnTo>
                  <a:pt x="174282" y="378866"/>
                </a:lnTo>
                <a:lnTo>
                  <a:pt x="183603" y="378866"/>
                </a:lnTo>
                <a:lnTo>
                  <a:pt x="228790" y="361607"/>
                </a:lnTo>
                <a:lnTo>
                  <a:pt x="251015" y="322783"/>
                </a:lnTo>
                <a:lnTo>
                  <a:pt x="256755" y="283971"/>
                </a:lnTo>
                <a:lnTo>
                  <a:pt x="256755" y="0"/>
                </a:lnTo>
                <a:lnTo>
                  <a:pt x="333502" y="0"/>
                </a:lnTo>
                <a:lnTo>
                  <a:pt x="333502" y="280365"/>
                </a:lnTo>
                <a:lnTo>
                  <a:pt x="332778" y="296900"/>
                </a:lnTo>
                <a:lnTo>
                  <a:pt x="326326" y="338607"/>
                </a:lnTo>
                <a:lnTo>
                  <a:pt x="310553" y="375983"/>
                </a:lnTo>
                <a:lnTo>
                  <a:pt x="278269" y="409054"/>
                </a:lnTo>
                <a:lnTo>
                  <a:pt x="243128" y="427024"/>
                </a:lnTo>
                <a:lnTo>
                  <a:pt x="198666" y="436371"/>
                </a:lnTo>
                <a:lnTo>
                  <a:pt x="185750" y="437095"/>
                </a:lnTo>
                <a:close/>
              </a:path>
            </a:pathLst>
          </a:custGeom>
          <a:solidFill>
            <a:srgbClr val="1E1E1C"/>
          </a:solidFill>
        </p:spPr>
        <p:txBody>
          <a:bodyPr wrap="square" lIns="0" tIns="0" rIns="0" bIns="0" rtlCol="0"/>
          <a:lstStyle/>
          <a:p/>
        </p:txBody>
      </p:sp>
      <p:pic>
        <p:nvPicPr>
          <p:cNvPr id="7" name="object 7"/>
          <p:cNvPicPr/>
          <p:nvPr/>
        </p:nvPicPr>
        <p:blipFill>
          <a:blip r:embed="rId1" cstate="print"/>
          <a:stretch>
            <a:fillRect/>
          </a:stretch>
        </p:blipFill>
        <p:spPr>
          <a:xfrm>
            <a:off x="1776518" y="501205"/>
            <a:ext cx="522753" cy="556259"/>
          </a:xfrm>
          <a:prstGeom prst="rect">
            <a:avLst/>
          </a:prstGeom>
        </p:spPr>
      </p:pic>
      <p:sp>
        <p:nvSpPr>
          <p:cNvPr id="8" name="object 8"/>
          <p:cNvSpPr/>
          <p:nvPr/>
        </p:nvSpPr>
        <p:spPr>
          <a:xfrm>
            <a:off x="2378163" y="962748"/>
            <a:ext cx="800100" cy="95885"/>
          </a:xfrm>
          <a:custGeom>
            <a:avLst/>
            <a:gdLst/>
            <a:ahLst/>
            <a:cxnLst/>
            <a:rect l="l" t="t" r="r" b="b"/>
            <a:pathLst>
              <a:path w="800100" h="95884">
                <a:moveTo>
                  <a:pt x="89649" y="93459"/>
                </a:moveTo>
                <a:lnTo>
                  <a:pt x="80238" y="69011"/>
                </a:lnTo>
                <a:lnTo>
                  <a:pt x="75526" y="56794"/>
                </a:lnTo>
                <a:lnTo>
                  <a:pt x="61696" y="20840"/>
                </a:lnTo>
                <a:lnTo>
                  <a:pt x="55943" y="5892"/>
                </a:lnTo>
                <a:lnTo>
                  <a:pt x="55943" y="56794"/>
                </a:lnTo>
                <a:lnTo>
                  <a:pt x="27965" y="56794"/>
                </a:lnTo>
                <a:lnTo>
                  <a:pt x="42316" y="20840"/>
                </a:lnTo>
                <a:lnTo>
                  <a:pt x="55943" y="56794"/>
                </a:lnTo>
                <a:lnTo>
                  <a:pt x="55943" y="5892"/>
                </a:lnTo>
                <a:lnTo>
                  <a:pt x="54508" y="2159"/>
                </a:lnTo>
                <a:lnTo>
                  <a:pt x="35140" y="2159"/>
                </a:lnTo>
                <a:lnTo>
                  <a:pt x="0" y="93459"/>
                </a:lnTo>
                <a:lnTo>
                  <a:pt x="13627" y="93459"/>
                </a:lnTo>
                <a:lnTo>
                  <a:pt x="22948" y="69011"/>
                </a:lnTo>
                <a:lnTo>
                  <a:pt x="60960" y="69011"/>
                </a:lnTo>
                <a:lnTo>
                  <a:pt x="70281" y="93459"/>
                </a:lnTo>
                <a:lnTo>
                  <a:pt x="89649" y="93459"/>
                </a:lnTo>
                <a:close/>
              </a:path>
              <a:path w="800100" h="95884">
                <a:moveTo>
                  <a:pt x="192925" y="2159"/>
                </a:moveTo>
                <a:lnTo>
                  <a:pt x="171411" y="2159"/>
                </a:lnTo>
                <a:lnTo>
                  <a:pt x="148463" y="66141"/>
                </a:lnTo>
                <a:lnTo>
                  <a:pt x="126936" y="2159"/>
                </a:lnTo>
                <a:lnTo>
                  <a:pt x="101841" y="2159"/>
                </a:lnTo>
                <a:lnTo>
                  <a:pt x="101841" y="93459"/>
                </a:lnTo>
                <a:lnTo>
                  <a:pt x="116179" y="93459"/>
                </a:lnTo>
                <a:lnTo>
                  <a:pt x="116179" y="23723"/>
                </a:lnTo>
                <a:lnTo>
                  <a:pt x="138417" y="87706"/>
                </a:lnTo>
                <a:lnTo>
                  <a:pt x="153479" y="87706"/>
                </a:lnTo>
                <a:lnTo>
                  <a:pt x="175717" y="24434"/>
                </a:lnTo>
                <a:lnTo>
                  <a:pt x="175717" y="93459"/>
                </a:lnTo>
                <a:lnTo>
                  <a:pt x="192925" y="93459"/>
                </a:lnTo>
                <a:lnTo>
                  <a:pt x="192925" y="2159"/>
                </a:lnTo>
                <a:close/>
              </a:path>
              <a:path w="800100" h="95884">
                <a:moveTo>
                  <a:pt x="273253" y="64693"/>
                </a:moveTo>
                <a:lnTo>
                  <a:pt x="256755" y="43853"/>
                </a:lnTo>
                <a:lnTo>
                  <a:pt x="250304" y="39535"/>
                </a:lnTo>
                <a:lnTo>
                  <a:pt x="243128" y="35941"/>
                </a:lnTo>
                <a:lnTo>
                  <a:pt x="236677" y="31635"/>
                </a:lnTo>
                <a:lnTo>
                  <a:pt x="233083" y="28752"/>
                </a:lnTo>
                <a:lnTo>
                  <a:pt x="230936" y="25882"/>
                </a:lnTo>
                <a:lnTo>
                  <a:pt x="230936" y="20840"/>
                </a:lnTo>
                <a:lnTo>
                  <a:pt x="231648" y="18694"/>
                </a:lnTo>
                <a:lnTo>
                  <a:pt x="232371" y="17246"/>
                </a:lnTo>
                <a:lnTo>
                  <a:pt x="234518" y="15811"/>
                </a:lnTo>
                <a:lnTo>
                  <a:pt x="235953" y="14376"/>
                </a:lnTo>
                <a:lnTo>
                  <a:pt x="238823" y="12941"/>
                </a:lnTo>
                <a:lnTo>
                  <a:pt x="244563" y="12217"/>
                </a:lnTo>
                <a:lnTo>
                  <a:pt x="248869" y="12941"/>
                </a:lnTo>
                <a:lnTo>
                  <a:pt x="254596" y="13652"/>
                </a:lnTo>
                <a:lnTo>
                  <a:pt x="266788" y="17970"/>
                </a:lnTo>
                <a:lnTo>
                  <a:pt x="266788" y="2870"/>
                </a:lnTo>
                <a:lnTo>
                  <a:pt x="253885" y="711"/>
                </a:lnTo>
                <a:lnTo>
                  <a:pt x="242404" y="0"/>
                </a:lnTo>
                <a:lnTo>
                  <a:pt x="229501" y="1435"/>
                </a:lnTo>
                <a:lnTo>
                  <a:pt x="211569" y="25158"/>
                </a:lnTo>
                <a:lnTo>
                  <a:pt x="213004" y="32346"/>
                </a:lnTo>
                <a:lnTo>
                  <a:pt x="240258" y="56070"/>
                </a:lnTo>
                <a:lnTo>
                  <a:pt x="247434" y="60388"/>
                </a:lnTo>
                <a:lnTo>
                  <a:pt x="251015" y="63982"/>
                </a:lnTo>
                <a:lnTo>
                  <a:pt x="253174" y="67576"/>
                </a:lnTo>
                <a:lnTo>
                  <a:pt x="253174" y="73329"/>
                </a:lnTo>
                <a:lnTo>
                  <a:pt x="241693" y="83388"/>
                </a:lnTo>
                <a:lnTo>
                  <a:pt x="237388" y="83388"/>
                </a:lnTo>
                <a:lnTo>
                  <a:pt x="228066" y="82677"/>
                </a:lnTo>
                <a:lnTo>
                  <a:pt x="221615" y="80518"/>
                </a:lnTo>
                <a:lnTo>
                  <a:pt x="212293" y="76923"/>
                </a:lnTo>
                <a:lnTo>
                  <a:pt x="212293" y="92735"/>
                </a:lnTo>
                <a:lnTo>
                  <a:pt x="225920" y="94894"/>
                </a:lnTo>
                <a:lnTo>
                  <a:pt x="237388" y="95618"/>
                </a:lnTo>
                <a:lnTo>
                  <a:pt x="246710" y="95618"/>
                </a:lnTo>
                <a:lnTo>
                  <a:pt x="273253" y="69011"/>
                </a:lnTo>
                <a:lnTo>
                  <a:pt x="273253" y="64693"/>
                </a:lnTo>
                <a:close/>
              </a:path>
              <a:path w="800100" h="95884">
                <a:moveTo>
                  <a:pt x="357162" y="2159"/>
                </a:moveTo>
                <a:lnTo>
                  <a:pt x="272529" y="2159"/>
                </a:lnTo>
                <a:lnTo>
                  <a:pt x="272529" y="15100"/>
                </a:lnTo>
                <a:lnTo>
                  <a:pt x="305523" y="15100"/>
                </a:lnTo>
                <a:lnTo>
                  <a:pt x="305523" y="93459"/>
                </a:lnTo>
                <a:lnTo>
                  <a:pt x="324167" y="93459"/>
                </a:lnTo>
                <a:lnTo>
                  <a:pt x="324167" y="15100"/>
                </a:lnTo>
                <a:lnTo>
                  <a:pt x="357162" y="15100"/>
                </a:lnTo>
                <a:lnTo>
                  <a:pt x="357162" y="2159"/>
                </a:lnTo>
                <a:close/>
              </a:path>
              <a:path w="800100" h="95884">
                <a:moveTo>
                  <a:pt x="425297" y="80518"/>
                </a:moveTo>
                <a:lnTo>
                  <a:pt x="382981" y="80518"/>
                </a:lnTo>
                <a:lnTo>
                  <a:pt x="382981" y="52476"/>
                </a:lnTo>
                <a:lnTo>
                  <a:pt x="415975" y="52476"/>
                </a:lnTo>
                <a:lnTo>
                  <a:pt x="415975" y="40259"/>
                </a:lnTo>
                <a:lnTo>
                  <a:pt x="382981" y="40259"/>
                </a:lnTo>
                <a:lnTo>
                  <a:pt x="382981" y="15100"/>
                </a:lnTo>
                <a:lnTo>
                  <a:pt x="422427" y="15100"/>
                </a:lnTo>
                <a:lnTo>
                  <a:pt x="422427" y="2159"/>
                </a:lnTo>
                <a:lnTo>
                  <a:pt x="364337" y="2159"/>
                </a:lnTo>
                <a:lnTo>
                  <a:pt x="364337" y="93459"/>
                </a:lnTo>
                <a:lnTo>
                  <a:pt x="425297" y="93459"/>
                </a:lnTo>
                <a:lnTo>
                  <a:pt x="425297" y="80518"/>
                </a:lnTo>
                <a:close/>
              </a:path>
              <a:path w="800100" h="95884">
                <a:moveTo>
                  <a:pt x="514223" y="93459"/>
                </a:moveTo>
                <a:lnTo>
                  <a:pt x="487667" y="56070"/>
                </a:lnTo>
                <a:lnTo>
                  <a:pt x="484098" y="51041"/>
                </a:lnTo>
                <a:lnTo>
                  <a:pt x="488403" y="48882"/>
                </a:lnTo>
                <a:lnTo>
                  <a:pt x="491998" y="46012"/>
                </a:lnTo>
                <a:lnTo>
                  <a:pt x="494144" y="43853"/>
                </a:lnTo>
                <a:lnTo>
                  <a:pt x="494868" y="43129"/>
                </a:lnTo>
                <a:lnTo>
                  <a:pt x="497014" y="40259"/>
                </a:lnTo>
                <a:lnTo>
                  <a:pt x="499160" y="36664"/>
                </a:lnTo>
                <a:lnTo>
                  <a:pt x="500595" y="32346"/>
                </a:lnTo>
                <a:lnTo>
                  <a:pt x="502031" y="25158"/>
                </a:lnTo>
                <a:lnTo>
                  <a:pt x="501319" y="18694"/>
                </a:lnTo>
                <a:lnTo>
                  <a:pt x="499160" y="14376"/>
                </a:lnTo>
                <a:lnTo>
                  <a:pt x="497014" y="10058"/>
                </a:lnTo>
                <a:lnTo>
                  <a:pt x="482676" y="2819"/>
                </a:lnTo>
                <a:lnTo>
                  <a:pt x="482676" y="24434"/>
                </a:lnTo>
                <a:lnTo>
                  <a:pt x="482676" y="30187"/>
                </a:lnTo>
                <a:lnTo>
                  <a:pt x="462584" y="43853"/>
                </a:lnTo>
                <a:lnTo>
                  <a:pt x="457568" y="43853"/>
                </a:lnTo>
                <a:lnTo>
                  <a:pt x="457568" y="14376"/>
                </a:lnTo>
                <a:lnTo>
                  <a:pt x="464743" y="14376"/>
                </a:lnTo>
                <a:lnTo>
                  <a:pt x="482676" y="24434"/>
                </a:lnTo>
                <a:lnTo>
                  <a:pt x="482676" y="2819"/>
                </a:lnTo>
                <a:lnTo>
                  <a:pt x="474065" y="2159"/>
                </a:lnTo>
                <a:lnTo>
                  <a:pt x="440359" y="2159"/>
                </a:lnTo>
                <a:lnTo>
                  <a:pt x="440359" y="93459"/>
                </a:lnTo>
                <a:lnTo>
                  <a:pt x="457568" y="93459"/>
                </a:lnTo>
                <a:lnTo>
                  <a:pt x="457568" y="56070"/>
                </a:lnTo>
                <a:lnTo>
                  <a:pt x="468325" y="56070"/>
                </a:lnTo>
                <a:lnTo>
                  <a:pt x="491274" y="93459"/>
                </a:lnTo>
                <a:lnTo>
                  <a:pt x="514223" y="93459"/>
                </a:lnTo>
                <a:close/>
              </a:path>
              <a:path w="800100" h="95884">
                <a:moveTo>
                  <a:pt x="606742" y="46012"/>
                </a:moveTo>
                <a:lnTo>
                  <a:pt x="596709" y="15100"/>
                </a:lnTo>
                <a:lnTo>
                  <a:pt x="591680" y="10058"/>
                </a:lnTo>
                <a:lnTo>
                  <a:pt x="587375" y="7188"/>
                </a:lnTo>
                <a:lnTo>
                  <a:pt x="586663" y="6883"/>
                </a:lnTo>
                <a:lnTo>
                  <a:pt x="586663" y="42418"/>
                </a:lnTo>
                <a:lnTo>
                  <a:pt x="586663" y="51765"/>
                </a:lnTo>
                <a:lnTo>
                  <a:pt x="562279" y="80518"/>
                </a:lnTo>
                <a:lnTo>
                  <a:pt x="542912" y="80518"/>
                </a:lnTo>
                <a:lnTo>
                  <a:pt x="542912" y="15100"/>
                </a:lnTo>
                <a:lnTo>
                  <a:pt x="560844" y="15100"/>
                </a:lnTo>
                <a:lnTo>
                  <a:pt x="586663" y="42418"/>
                </a:lnTo>
                <a:lnTo>
                  <a:pt x="586663" y="6883"/>
                </a:lnTo>
                <a:lnTo>
                  <a:pt x="582358" y="5029"/>
                </a:lnTo>
                <a:lnTo>
                  <a:pt x="577342" y="3594"/>
                </a:lnTo>
                <a:lnTo>
                  <a:pt x="562991" y="2159"/>
                </a:lnTo>
                <a:lnTo>
                  <a:pt x="523544" y="2159"/>
                </a:lnTo>
                <a:lnTo>
                  <a:pt x="523544" y="93459"/>
                </a:lnTo>
                <a:lnTo>
                  <a:pt x="569455" y="93459"/>
                </a:lnTo>
                <a:lnTo>
                  <a:pt x="595261" y="80518"/>
                </a:lnTo>
                <a:lnTo>
                  <a:pt x="595985" y="79794"/>
                </a:lnTo>
                <a:lnTo>
                  <a:pt x="598855" y="75488"/>
                </a:lnTo>
                <a:lnTo>
                  <a:pt x="601726" y="70446"/>
                </a:lnTo>
                <a:lnTo>
                  <a:pt x="603872" y="64693"/>
                </a:lnTo>
                <a:lnTo>
                  <a:pt x="605307" y="58953"/>
                </a:lnTo>
                <a:lnTo>
                  <a:pt x="606742" y="46012"/>
                </a:lnTo>
                <a:close/>
              </a:path>
              <a:path w="800100" h="95884">
                <a:moveTo>
                  <a:pt x="698550" y="93459"/>
                </a:moveTo>
                <a:lnTo>
                  <a:pt x="689127" y="69011"/>
                </a:lnTo>
                <a:lnTo>
                  <a:pt x="684428" y="56794"/>
                </a:lnTo>
                <a:lnTo>
                  <a:pt x="670585" y="20840"/>
                </a:lnTo>
                <a:lnTo>
                  <a:pt x="664832" y="5892"/>
                </a:lnTo>
                <a:lnTo>
                  <a:pt x="664832" y="56794"/>
                </a:lnTo>
                <a:lnTo>
                  <a:pt x="636866" y="56794"/>
                </a:lnTo>
                <a:lnTo>
                  <a:pt x="651205" y="20840"/>
                </a:lnTo>
                <a:lnTo>
                  <a:pt x="664832" y="56794"/>
                </a:lnTo>
                <a:lnTo>
                  <a:pt x="664832" y="5892"/>
                </a:lnTo>
                <a:lnTo>
                  <a:pt x="663397" y="2159"/>
                </a:lnTo>
                <a:lnTo>
                  <a:pt x="644042" y="2159"/>
                </a:lnTo>
                <a:lnTo>
                  <a:pt x="608901" y="93459"/>
                </a:lnTo>
                <a:lnTo>
                  <a:pt x="622528" y="93459"/>
                </a:lnTo>
                <a:lnTo>
                  <a:pt x="631850" y="69011"/>
                </a:lnTo>
                <a:lnTo>
                  <a:pt x="669861" y="69011"/>
                </a:lnTo>
                <a:lnTo>
                  <a:pt x="679183" y="93459"/>
                </a:lnTo>
                <a:lnTo>
                  <a:pt x="698550" y="93459"/>
                </a:lnTo>
                <a:close/>
              </a:path>
              <a:path w="800100" h="95884">
                <a:moveTo>
                  <a:pt x="799668" y="2159"/>
                </a:moveTo>
                <a:lnTo>
                  <a:pt x="777430" y="2159"/>
                </a:lnTo>
                <a:lnTo>
                  <a:pt x="755205" y="66141"/>
                </a:lnTo>
                <a:lnTo>
                  <a:pt x="732967" y="2159"/>
                </a:lnTo>
                <a:lnTo>
                  <a:pt x="707872" y="2159"/>
                </a:lnTo>
                <a:lnTo>
                  <a:pt x="707872" y="93459"/>
                </a:lnTo>
                <a:lnTo>
                  <a:pt x="722934" y="93459"/>
                </a:lnTo>
                <a:lnTo>
                  <a:pt x="722934" y="23723"/>
                </a:lnTo>
                <a:lnTo>
                  <a:pt x="744448" y="87706"/>
                </a:lnTo>
                <a:lnTo>
                  <a:pt x="760222" y="87706"/>
                </a:lnTo>
                <a:lnTo>
                  <a:pt x="782459" y="24434"/>
                </a:lnTo>
                <a:lnTo>
                  <a:pt x="782459" y="93459"/>
                </a:lnTo>
                <a:lnTo>
                  <a:pt x="799668" y="93459"/>
                </a:lnTo>
                <a:lnTo>
                  <a:pt x="799668" y="2159"/>
                </a:lnTo>
                <a:close/>
              </a:path>
            </a:pathLst>
          </a:custGeom>
          <a:solidFill>
            <a:srgbClr val="1287C9"/>
          </a:solidFill>
        </p:spPr>
        <p:txBody>
          <a:bodyPr wrap="square" lIns="0" tIns="0" rIns="0" bIns="0" rtlCol="0"/>
          <a:lstStyle/>
          <a:p/>
        </p:txBody>
      </p:sp>
      <p:grpSp>
        <p:nvGrpSpPr>
          <p:cNvPr id="9" name="object 9"/>
          <p:cNvGrpSpPr/>
          <p:nvPr/>
        </p:nvGrpSpPr>
        <p:grpSpPr>
          <a:xfrm>
            <a:off x="2387485" y="795959"/>
            <a:ext cx="765810" cy="95885"/>
            <a:chOff x="2387485" y="795959"/>
            <a:chExt cx="765810" cy="95885"/>
          </a:xfrm>
        </p:grpSpPr>
        <p:sp>
          <p:nvSpPr>
            <p:cNvPr id="10" name="object 10"/>
            <p:cNvSpPr/>
            <p:nvPr/>
          </p:nvSpPr>
          <p:spPr>
            <a:xfrm>
              <a:off x="2580411" y="795959"/>
              <a:ext cx="572770" cy="95885"/>
            </a:xfrm>
            <a:custGeom>
              <a:avLst/>
              <a:gdLst/>
              <a:ahLst/>
              <a:cxnLst/>
              <a:rect l="l" t="t" r="r" b="b"/>
              <a:pathLst>
                <a:path w="572769" h="95884">
                  <a:moveTo>
                    <a:pt x="18630" y="2159"/>
                  </a:moveTo>
                  <a:lnTo>
                    <a:pt x="0" y="2159"/>
                  </a:lnTo>
                  <a:lnTo>
                    <a:pt x="0" y="93459"/>
                  </a:lnTo>
                  <a:lnTo>
                    <a:pt x="18630" y="93459"/>
                  </a:lnTo>
                  <a:lnTo>
                    <a:pt x="18630" y="2159"/>
                  </a:lnTo>
                  <a:close/>
                </a:path>
                <a:path w="572769" h="95884">
                  <a:moveTo>
                    <a:pt x="116179" y="2159"/>
                  </a:moveTo>
                  <a:lnTo>
                    <a:pt x="102565" y="2159"/>
                  </a:lnTo>
                  <a:lnTo>
                    <a:pt x="77457" y="72605"/>
                  </a:lnTo>
                  <a:lnTo>
                    <a:pt x="50927" y="2159"/>
                  </a:lnTo>
                  <a:lnTo>
                    <a:pt x="30835" y="2159"/>
                  </a:lnTo>
                  <a:lnTo>
                    <a:pt x="64541" y="93459"/>
                  </a:lnTo>
                  <a:lnTo>
                    <a:pt x="83908" y="93459"/>
                  </a:lnTo>
                  <a:lnTo>
                    <a:pt x="116179" y="2159"/>
                  </a:lnTo>
                  <a:close/>
                </a:path>
                <a:path w="572769" h="95884">
                  <a:moveTo>
                    <a:pt x="187909" y="80518"/>
                  </a:moveTo>
                  <a:lnTo>
                    <a:pt x="145592" y="80518"/>
                  </a:lnTo>
                  <a:lnTo>
                    <a:pt x="145592" y="52476"/>
                  </a:lnTo>
                  <a:lnTo>
                    <a:pt x="177863" y="52476"/>
                  </a:lnTo>
                  <a:lnTo>
                    <a:pt x="177863" y="40259"/>
                  </a:lnTo>
                  <a:lnTo>
                    <a:pt x="145592" y="40259"/>
                  </a:lnTo>
                  <a:lnTo>
                    <a:pt x="145592" y="15100"/>
                  </a:lnTo>
                  <a:lnTo>
                    <a:pt x="185039" y="15100"/>
                  </a:lnTo>
                  <a:lnTo>
                    <a:pt x="185039" y="2159"/>
                  </a:lnTo>
                  <a:lnTo>
                    <a:pt x="126225" y="2159"/>
                  </a:lnTo>
                  <a:lnTo>
                    <a:pt x="126225" y="93459"/>
                  </a:lnTo>
                  <a:lnTo>
                    <a:pt x="187909" y="93459"/>
                  </a:lnTo>
                  <a:lnTo>
                    <a:pt x="187909" y="80518"/>
                  </a:lnTo>
                  <a:close/>
                </a:path>
                <a:path w="572769" h="95884">
                  <a:moveTo>
                    <a:pt x="277558" y="93459"/>
                  </a:moveTo>
                  <a:lnTo>
                    <a:pt x="251002" y="56070"/>
                  </a:lnTo>
                  <a:lnTo>
                    <a:pt x="247434" y="51041"/>
                  </a:lnTo>
                  <a:lnTo>
                    <a:pt x="251739" y="48882"/>
                  </a:lnTo>
                  <a:lnTo>
                    <a:pt x="255320" y="46012"/>
                  </a:lnTo>
                  <a:lnTo>
                    <a:pt x="257467" y="43853"/>
                  </a:lnTo>
                  <a:lnTo>
                    <a:pt x="258191" y="43129"/>
                  </a:lnTo>
                  <a:lnTo>
                    <a:pt x="260337" y="40259"/>
                  </a:lnTo>
                  <a:lnTo>
                    <a:pt x="262496" y="36664"/>
                  </a:lnTo>
                  <a:lnTo>
                    <a:pt x="263931" y="32346"/>
                  </a:lnTo>
                  <a:lnTo>
                    <a:pt x="265366" y="25158"/>
                  </a:lnTo>
                  <a:lnTo>
                    <a:pt x="264642" y="18694"/>
                  </a:lnTo>
                  <a:lnTo>
                    <a:pt x="262839" y="15100"/>
                  </a:lnTo>
                  <a:lnTo>
                    <a:pt x="260337" y="10058"/>
                  </a:lnTo>
                  <a:lnTo>
                    <a:pt x="245999" y="2819"/>
                  </a:lnTo>
                  <a:lnTo>
                    <a:pt x="245999" y="24447"/>
                  </a:lnTo>
                  <a:lnTo>
                    <a:pt x="245999" y="30187"/>
                  </a:lnTo>
                  <a:lnTo>
                    <a:pt x="225196" y="43853"/>
                  </a:lnTo>
                  <a:lnTo>
                    <a:pt x="220891" y="43853"/>
                  </a:lnTo>
                  <a:lnTo>
                    <a:pt x="220891" y="15100"/>
                  </a:lnTo>
                  <a:lnTo>
                    <a:pt x="233083" y="15100"/>
                  </a:lnTo>
                  <a:lnTo>
                    <a:pt x="245999" y="24447"/>
                  </a:lnTo>
                  <a:lnTo>
                    <a:pt x="245999" y="2819"/>
                  </a:lnTo>
                  <a:lnTo>
                    <a:pt x="237388" y="2159"/>
                  </a:lnTo>
                  <a:lnTo>
                    <a:pt x="202971" y="2159"/>
                  </a:lnTo>
                  <a:lnTo>
                    <a:pt x="202971" y="93459"/>
                  </a:lnTo>
                  <a:lnTo>
                    <a:pt x="220891" y="93459"/>
                  </a:lnTo>
                  <a:lnTo>
                    <a:pt x="220891" y="56070"/>
                  </a:lnTo>
                  <a:lnTo>
                    <a:pt x="231648" y="56070"/>
                  </a:lnTo>
                  <a:lnTo>
                    <a:pt x="253885" y="93459"/>
                  </a:lnTo>
                  <a:lnTo>
                    <a:pt x="277558" y="93459"/>
                  </a:lnTo>
                  <a:close/>
                </a:path>
                <a:path w="572769" h="95884">
                  <a:moveTo>
                    <a:pt x="344258" y="64706"/>
                  </a:moveTo>
                  <a:lnTo>
                    <a:pt x="321297" y="40259"/>
                  </a:lnTo>
                  <a:lnTo>
                    <a:pt x="314845" y="35941"/>
                  </a:lnTo>
                  <a:lnTo>
                    <a:pt x="307670" y="31635"/>
                  </a:lnTo>
                  <a:lnTo>
                    <a:pt x="304088" y="28752"/>
                  </a:lnTo>
                  <a:lnTo>
                    <a:pt x="301942" y="25882"/>
                  </a:lnTo>
                  <a:lnTo>
                    <a:pt x="301942" y="20853"/>
                  </a:lnTo>
                  <a:lnTo>
                    <a:pt x="302653" y="18694"/>
                  </a:lnTo>
                  <a:lnTo>
                    <a:pt x="303377" y="17246"/>
                  </a:lnTo>
                  <a:lnTo>
                    <a:pt x="305523" y="15811"/>
                  </a:lnTo>
                  <a:lnTo>
                    <a:pt x="306959" y="14376"/>
                  </a:lnTo>
                  <a:lnTo>
                    <a:pt x="309829" y="12941"/>
                  </a:lnTo>
                  <a:lnTo>
                    <a:pt x="315569" y="12217"/>
                  </a:lnTo>
                  <a:lnTo>
                    <a:pt x="319862" y="12941"/>
                  </a:lnTo>
                  <a:lnTo>
                    <a:pt x="325602" y="13652"/>
                  </a:lnTo>
                  <a:lnTo>
                    <a:pt x="337794" y="17970"/>
                  </a:lnTo>
                  <a:lnTo>
                    <a:pt x="337794" y="2870"/>
                  </a:lnTo>
                  <a:lnTo>
                    <a:pt x="324891" y="723"/>
                  </a:lnTo>
                  <a:lnTo>
                    <a:pt x="313410" y="0"/>
                  </a:lnTo>
                  <a:lnTo>
                    <a:pt x="306247" y="723"/>
                  </a:lnTo>
                  <a:lnTo>
                    <a:pt x="300507" y="2159"/>
                  </a:lnTo>
                  <a:lnTo>
                    <a:pt x="294767" y="4318"/>
                  </a:lnTo>
                  <a:lnTo>
                    <a:pt x="290461" y="7188"/>
                  </a:lnTo>
                  <a:lnTo>
                    <a:pt x="287591" y="11506"/>
                  </a:lnTo>
                  <a:lnTo>
                    <a:pt x="284721" y="15100"/>
                  </a:lnTo>
                  <a:lnTo>
                    <a:pt x="283286" y="20129"/>
                  </a:lnTo>
                  <a:lnTo>
                    <a:pt x="282575" y="25158"/>
                  </a:lnTo>
                  <a:lnTo>
                    <a:pt x="284010" y="32346"/>
                  </a:lnTo>
                  <a:lnTo>
                    <a:pt x="311264" y="56070"/>
                  </a:lnTo>
                  <a:lnTo>
                    <a:pt x="318439" y="61112"/>
                  </a:lnTo>
                  <a:lnTo>
                    <a:pt x="322021" y="63982"/>
                  </a:lnTo>
                  <a:lnTo>
                    <a:pt x="324167" y="67576"/>
                  </a:lnTo>
                  <a:lnTo>
                    <a:pt x="324167" y="73329"/>
                  </a:lnTo>
                  <a:lnTo>
                    <a:pt x="312699" y="83388"/>
                  </a:lnTo>
                  <a:lnTo>
                    <a:pt x="308394" y="83388"/>
                  </a:lnTo>
                  <a:lnTo>
                    <a:pt x="299072" y="82677"/>
                  </a:lnTo>
                  <a:lnTo>
                    <a:pt x="292620" y="80518"/>
                  </a:lnTo>
                  <a:lnTo>
                    <a:pt x="283286" y="76923"/>
                  </a:lnTo>
                  <a:lnTo>
                    <a:pt x="283286" y="92735"/>
                  </a:lnTo>
                  <a:lnTo>
                    <a:pt x="296913" y="94894"/>
                  </a:lnTo>
                  <a:lnTo>
                    <a:pt x="308394" y="95618"/>
                  </a:lnTo>
                  <a:lnTo>
                    <a:pt x="317715" y="95618"/>
                  </a:lnTo>
                  <a:lnTo>
                    <a:pt x="344258" y="74041"/>
                  </a:lnTo>
                  <a:lnTo>
                    <a:pt x="344258" y="64706"/>
                  </a:lnTo>
                  <a:close/>
                </a:path>
                <a:path w="572769" h="95884">
                  <a:moveTo>
                    <a:pt x="379399" y="2159"/>
                  </a:moveTo>
                  <a:lnTo>
                    <a:pt x="360032" y="2159"/>
                  </a:lnTo>
                  <a:lnTo>
                    <a:pt x="360032" y="93459"/>
                  </a:lnTo>
                  <a:lnTo>
                    <a:pt x="379399" y="93459"/>
                  </a:lnTo>
                  <a:lnTo>
                    <a:pt x="379399" y="2159"/>
                  </a:lnTo>
                  <a:close/>
                </a:path>
                <a:path w="572769" h="95884">
                  <a:moveTo>
                    <a:pt x="469760" y="2159"/>
                  </a:moveTo>
                  <a:lnTo>
                    <a:pt x="385851" y="2159"/>
                  </a:lnTo>
                  <a:lnTo>
                    <a:pt x="385851" y="15100"/>
                  </a:lnTo>
                  <a:lnTo>
                    <a:pt x="418122" y="15100"/>
                  </a:lnTo>
                  <a:lnTo>
                    <a:pt x="418122" y="93459"/>
                  </a:lnTo>
                  <a:lnTo>
                    <a:pt x="437489" y="93459"/>
                  </a:lnTo>
                  <a:lnTo>
                    <a:pt x="437489" y="15100"/>
                  </a:lnTo>
                  <a:lnTo>
                    <a:pt x="469760" y="15100"/>
                  </a:lnTo>
                  <a:lnTo>
                    <a:pt x="469760" y="2159"/>
                  </a:lnTo>
                  <a:close/>
                </a:path>
                <a:path w="572769" h="95884">
                  <a:moveTo>
                    <a:pt x="537895" y="80518"/>
                  </a:moveTo>
                  <a:lnTo>
                    <a:pt x="496303" y="80518"/>
                  </a:lnTo>
                  <a:lnTo>
                    <a:pt x="496303" y="52476"/>
                  </a:lnTo>
                  <a:lnTo>
                    <a:pt x="528574" y="52476"/>
                  </a:lnTo>
                  <a:lnTo>
                    <a:pt x="528574" y="40259"/>
                  </a:lnTo>
                  <a:lnTo>
                    <a:pt x="496303" y="40259"/>
                  </a:lnTo>
                  <a:lnTo>
                    <a:pt x="496303" y="15100"/>
                  </a:lnTo>
                  <a:lnTo>
                    <a:pt x="535025" y="15100"/>
                  </a:lnTo>
                  <a:lnTo>
                    <a:pt x="535025" y="2159"/>
                  </a:lnTo>
                  <a:lnTo>
                    <a:pt x="476935" y="2159"/>
                  </a:lnTo>
                  <a:lnTo>
                    <a:pt x="476935" y="93459"/>
                  </a:lnTo>
                  <a:lnTo>
                    <a:pt x="537895" y="93459"/>
                  </a:lnTo>
                  <a:lnTo>
                    <a:pt x="537895" y="80518"/>
                  </a:lnTo>
                  <a:close/>
                </a:path>
                <a:path w="572769" h="95884">
                  <a:moveTo>
                    <a:pt x="572300" y="2159"/>
                  </a:moveTo>
                  <a:lnTo>
                    <a:pt x="553669" y="2159"/>
                  </a:lnTo>
                  <a:lnTo>
                    <a:pt x="553669" y="93459"/>
                  </a:lnTo>
                  <a:lnTo>
                    <a:pt x="572300" y="93459"/>
                  </a:lnTo>
                  <a:lnTo>
                    <a:pt x="572300" y="2159"/>
                  </a:lnTo>
                  <a:close/>
                </a:path>
              </a:pathLst>
            </a:custGeom>
            <a:solidFill>
              <a:srgbClr val="1287C9"/>
            </a:solidFill>
          </p:spPr>
          <p:txBody>
            <a:bodyPr wrap="square" lIns="0" tIns="0" rIns="0" bIns="0" rtlCol="0"/>
            <a:lstStyle/>
            <a:p/>
          </p:txBody>
        </p:sp>
        <p:pic>
          <p:nvPicPr>
            <p:cNvPr id="11" name="object 11"/>
            <p:cNvPicPr/>
            <p:nvPr/>
          </p:nvPicPr>
          <p:blipFill>
            <a:blip r:embed="rId2" cstate="print"/>
            <a:stretch>
              <a:fillRect/>
            </a:stretch>
          </p:blipFill>
          <p:spPr>
            <a:xfrm>
              <a:off x="2481440" y="798118"/>
              <a:ext cx="73875" cy="91300"/>
            </a:xfrm>
            <a:prstGeom prst="rect">
              <a:avLst/>
            </a:prstGeom>
          </p:spPr>
        </p:pic>
        <p:pic>
          <p:nvPicPr>
            <p:cNvPr id="12" name="object 12"/>
            <p:cNvPicPr/>
            <p:nvPr/>
          </p:nvPicPr>
          <p:blipFill>
            <a:blip r:embed="rId3" cstate="print"/>
            <a:stretch>
              <a:fillRect/>
            </a:stretch>
          </p:blipFill>
          <p:spPr>
            <a:xfrm>
              <a:off x="2387485" y="798118"/>
              <a:ext cx="71005" cy="93459"/>
            </a:xfrm>
            <a:prstGeom prst="rect">
              <a:avLst/>
            </a:prstGeom>
          </p:spPr>
        </p:pic>
      </p:grpSp>
      <p:grpSp>
        <p:nvGrpSpPr>
          <p:cNvPr id="13" name="object 13"/>
          <p:cNvGrpSpPr/>
          <p:nvPr/>
        </p:nvGrpSpPr>
        <p:grpSpPr>
          <a:xfrm>
            <a:off x="2378163" y="631329"/>
            <a:ext cx="340360" cy="110489"/>
            <a:chOff x="2378163" y="631329"/>
            <a:chExt cx="340360" cy="110489"/>
          </a:xfrm>
        </p:grpSpPr>
        <p:sp>
          <p:nvSpPr>
            <p:cNvPr id="14" name="object 14"/>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5" name="object 15"/>
            <p:cNvPicPr/>
            <p:nvPr/>
          </p:nvPicPr>
          <p:blipFill>
            <a:blip r:embed="rId4" cstate="print"/>
            <a:stretch>
              <a:fillRect/>
            </a:stretch>
          </p:blipFill>
          <p:spPr>
            <a:xfrm>
              <a:off x="2378163" y="631329"/>
              <a:ext cx="255320" cy="109994"/>
            </a:xfrm>
            <a:prstGeom prst="rect">
              <a:avLst/>
            </a:prstGeom>
          </p:spPr>
        </p:pic>
      </p:grpSp>
      <p:sp>
        <p:nvSpPr>
          <p:cNvPr id="16" name="object 16"/>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sp>
        <p:nvSpPr>
          <p:cNvPr id="4" name="Rectangles 3"/>
          <p:cNvSpPr/>
          <p:nvPr/>
        </p:nvSpPr>
        <p:spPr>
          <a:xfrm>
            <a:off x="5045075" y="304800"/>
            <a:ext cx="3547745" cy="873760"/>
          </a:xfrm>
          <a:prstGeom prst="rect">
            <a:avLst/>
          </a:prstGeom>
          <a:noFill/>
          <a:ln>
            <a:noFill/>
          </a:ln>
        </p:spPr>
        <p:txBody>
          <a:bodyPr wrap="none" rtlCol="0" anchor="t">
            <a:noAutofit/>
          </a:bodyPr>
          <a:lstStyle/>
          <a:p>
            <a:pPr algn="ctr"/>
            <a:r>
              <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rPr>
              <a:t>Core Message</a:t>
            </a:r>
            <a:endPar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endParaRPr>
          </a:p>
        </p:txBody>
      </p:sp>
      <p:sp>
        <p:nvSpPr>
          <p:cNvPr id="17" name="Text Box 16"/>
          <p:cNvSpPr txBox="1"/>
          <p:nvPr/>
        </p:nvSpPr>
        <p:spPr>
          <a:xfrm>
            <a:off x="616527" y="2123209"/>
            <a:ext cx="11135995" cy="5107305"/>
          </a:xfrm>
          <a:prstGeom prst="rect">
            <a:avLst/>
          </a:prstGeom>
          <a:noFill/>
        </p:spPr>
        <p:txBody>
          <a:bodyPr wrap="square" lIns="91440" tIns="45720" rIns="91440" bIns="45720" rtlCol="0" anchor="t">
            <a:noAutofit/>
          </a:bodyPr>
          <a:lstStyle/>
          <a:p>
            <a:pPr marL="285750" indent="-285750">
              <a:buFont typeface="Arial" panose="020B0604020202090204" pitchFamily="34" charset="0"/>
              <a:buChar char="•"/>
            </a:pPr>
            <a:r>
              <a:rPr lang="en-US" sz="2400" dirty="0"/>
              <a:t>Both </a:t>
            </a:r>
            <a:r>
              <a:rPr lang="en-US" sz="2400" b="1" dirty="0">
                <a:solidFill>
                  <a:schemeClr val="accent3">
                    <a:lumMod val="75000"/>
                  </a:schemeClr>
                </a:solidFill>
              </a:rPr>
              <a:t>media composition</a:t>
            </a:r>
            <a:r>
              <a:rPr lang="en-US" sz="2400" dirty="0"/>
              <a:t> and </a:t>
            </a:r>
            <a:r>
              <a:rPr lang="en-US" sz="2400" b="1" dirty="0">
                <a:solidFill>
                  <a:schemeClr val="accent3">
                    <a:lumMod val="75000"/>
                  </a:schemeClr>
                </a:solidFill>
              </a:rPr>
              <a:t>temperature</a:t>
            </a:r>
            <a:r>
              <a:rPr lang="en-US" sz="2400" dirty="0"/>
              <a:t> significantly impact the </a:t>
            </a:r>
            <a:r>
              <a:rPr lang="en-US" sz="2400" b="1" dirty="0">
                <a:solidFill>
                  <a:schemeClr val="accent3">
                    <a:lumMod val="75000"/>
                  </a:schemeClr>
                </a:solidFill>
              </a:rPr>
              <a:t>physiology</a:t>
            </a:r>
            <a:r>
              <a:rPr lang="en-US" sz="2400" dirty="0"/>
              <a:t> of the studied strains.</a:t>
            </a:r>
            <a:endParaRPr lang="en-US" sz="2400" dirty="0"/>
          </a:p>
          <a:p>
            <a:pPr indent="0">
              <a:buFont typeface="Arial" panose="020B0604020202090204" pitchFamily="34" charset="0"/>
              <a:buNone/>
            </a:pPr>
            <a:endParaRPr lang="en-US" sz="2400" dirty="0"/>
          </a:p>
          <a:p>
            <a:pPr marL="285750" indent="-285750">
              <a:buFont typeface="Arial" panose="020B0604020202090204" pitchFamily="34" charset="0"/>
              <a:buChar char="•"/>
            </a:pPr>
            <a:r>
              <a:rPr lang="en-US" sz="2400" dirty="0"/>
              <a:t>When </a:t>
            </a:r>
            <a:r>
              <a:rPr lang="en-US" sz="2400" b="1" dirty="0">
                <a:solidFill>
                  <a:schemeClr val="accent3">
                    <a:lumMod val="75000"/>
                  </a:schemeClr>
                </a:solidFill>
              </a:rPr>
              <a:t>growth rate</a:t>
            </a:r>
            <a:r>
              <a:rPr lang="en-US" sz="2400" dirty="0"/>
              <a:t> </a:t>
            </a:r>
            <a:r>
              <a:rPr lang="en-US" sz="2400" b="1" dirty="0">
                <a:solidFill>
                  <a:schemeClr val="accent1">
                    <a:lumMod val="75000"/>
                  </a:schemeClr>
                </a:solidFill>
              </a:rPr>
              <a:t>increases</a:t>
            </a:r>
            <a:r>
              <a:rPr lang="en-US" sz="2400" dirty="0"/>
              <a:t> with </a:t>
            </a:r>
            <a:r>
              <a:rPr lang="en-US" sz="2400" b="1" dirty="0">
                <a:solidFill>
                  <a:schemeClr val="accent3">
                    <a:lumMod val="75000"/>
                  </a:schemeClr>
                </a:solidFill>
              </a:rPr>
              <a:t>rising temperatures</a:t>
            </a:r>
            <a:r>
              <a:rPr lang="en-US" sz="2400" dirty="0"/>
              <a:t>, the cell size tends to become </a:t>
            </a:r>
            <a:r>
              <a:rPr lang="en-US" sz="2400" b="1" dirty="0">
                <a:solidFill>
                  <a:schemeClr val="accent3">
                    <a:lumMod val="75000"/>
                  </a:schemeClr>
                </a:solidFill>
              </a:rPr>
              <a:t>smaller.</a:t>
            </a:r>
            <a:r>
              <a:rPr lang="en-US" sz="2400" dirty="0"/>
              <a:t> </a:t>
            </a:r>
            <a:r>
              <a:rPr lang="en-US" sz="2400" b="1" dirty="0">
                <a:solidFill>
                  <a:schemeClr val="accent3">
                    <a:lumMod val="75000"/>
                  </a:schemeClr>
                </a:solidFill>
              </a:rPr>
              <a:t>Media composition</a:t>
            </a:r>
            <a:r>
              <a:rPr lang="en-US" sz="2400" dirty="0"/>
              <a:t> also plays an important role in determining cell size.</a:t>
            </a:r>
            <a:endParaRPr lang="en-US" sz="2400">
              <a:cs typeface="Calibri"/>
            </a:endParaRPr>
          </a:p>
          <a:p>
            <a:pPr marL="285750" indent="-285750">
              <a:buFont typeface="Arial" panose="020B0604020202090204" pitchFamily="34" charset="0"/>
              <a:buChar char="•"/>
            </a:pPr>
            <a:endParaRPr lang="en-US" sz="2400" dirty="0"/>
          </a:p>
          <a:p>
            <a:pPr marL="285750" indent="-285750">
              <a:buFont typeface="Arial" panose="020B0604020202090204" pitchFamily="34" charset="0"/>
              <a:buChar char="•"/>
            </a:pPr>
            <a:r>
              <a:rPr lang="en-US" sz="2400" dirty="0"/>
              <a:t>The strain 1A01 has a </a:t>
            </a:r>
            <a:r>
              <a:rPr lang="en-US" sz="2400" b="1" dirty="0">
                <a:solidFill>
                  <a:schemeClr val="accent3">
                    <a:lumMod val="75000"/>
                  </a:schemeClr>
                </a:solidFill>
              </a:rPr>
              <a:t>higher growth yield</a:t>
            </a:r>
            <a:r>
              <a:rPr lang="en-US" sz="2400" dirty="0"/>
              <a:t> on </a:t>
            </a:r>
            <a:r>
              <a:rPr lang="en-US" sz="2400" b="1" dirty="0">
                <a:solidFill>
                  <a:schemeClr val="accent3">
                    <a:lumMod val="75000"/>
                  </a:schemeClr>
                </a:solidFill>
              </a:rPr>
              <a:t>sugars</a:t>
            </a:r>
            <a:r>
              <a:rPr lang="en-US" sz="2400" dirty="0"/>
              <a:t> compared to acids.</a:t>
            </a:r>
            <a:endParaRPr lang="en-US" sz="2400">
              <a:cs typeface="Calibri"/>
            </a:endParaRPr>
          </a:p>
          <a:p>
            <a:pPr marL="285750" indent="-285750">
              <a:buFont typeface="Arial" panose="020B0604020202090204" pitchFamily="34" charset="0"/>
              <a:buChar char="•"/>
            </a:pPr>
            <a:endParaRPr lang="en-US" sz="2400" dirty="0"/>
          </a:p>
          <a:p>
            <a:pPr marL="285750" indent="-285750">
              <a:buFont typeface="Arial" panose="020B0604020202090204" pitchFamily="34" charset="0"/>
              <a:buChar char="•"/>
            </a:pPr>
            <a:r>
              <a:rPr lang="en-US" sz="2400" b="1" dirty="0">
                <a:solidFill>
                  <a:schemeClr val="accent3">
                    <a:lumMod val="75000"/>
                  </a:schemeClr>
                </a:solidFill>
              </a:rPr>
              <a:t>Higher bacterial density</a:t>
            </a:r>
            <a:r>
              <a:rPr lang="en-US" sz="2400" dirty="0"/>
              <a:t> produces higher chitinase activity per cell.</a:t>
            </a:r>
            <a:endParaRPr lang="en-US" sz="2400" dirty="0"/>
          </a:p>
          <a:p>
            <a:pPr indent="0">
              <a:buFont typeface="Arial" panose="020B0604020202090204" pitchFamily="34" charset="0"/>
              <a:buNone/>
            </a:pPr>
            <a:endParaRPr lang="en-US" sz="2400" dirty="0"/>
          </a:p>
          <a:p>
            <a:endParaRPr lang="en-US" sz="2400" b="1" dirty="0">
              <a:solidFill>
                <a:schemeClr val="accent3">
                  <a:lumMod val="75000"/>
                </a:schemeClr>
              </a:solidFill>
              <a:ea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72" y="0"/>
            <a:ext cx="12188825" cy="2136775"/>
            <a:chOff x="4572" y="0"/>
            <a:chExt cx="12188825" cy="2136775"/>
          </a:xfrm>
        </p:grpSpPr>
        <p:sp>
          <p:nvSpPr>
            <p:cNvPr id="4" name="object 4"/>
            <p:cNvSpPr/>
            <p:nvPr/>
          </p:nvSpPr>
          <p:spPr>
            <a:xfrm>
              <a:off x="4572" y="0"/>
              <a:ext cx="12188825" cy="2136775"/>
            </a:xfrm>
            <a:custGeom>
              <a:avLst/>
              <a:gdLst/>
              <a:ahLst/>
              <a:cxnLst/>
              <a:rect l="l" t="t" r="r" b="b"/>
              <a:pathLst>
                <a:path w="12188825" h="2136775">
                  <a:moveTo>
                    <a:pt x="0" y="0"/>
                  </a:moveTo>
                  <a:lnTo>
                    <a:pt x="12188697" y="0"/>
                  </a:lnTo>
                  <a:lnTo>
                    <a:pt x="12188697" y="2136648"/>
                  </a:lnTo>
                  <a:lnTo>
                    <a:pt x="0" y="2136648"/>
                  </a:lnTo>
                  <a:lnTo>
                    <a:pt x="0" y="0"/>
                  </a:lnTo>
                  <a:close/>
                </a:path>
              </a:pathLst>
            </a:custGeom>
            <a:solidFill>
              <a:srgbClr val="FFFFFF"/>
            </a:solidFill>
          </p:spPr>
          <p:txBody>
            <a:bodyPr wrap="square" lIns="0" tIns="0" rIns="0" bIns="0" rtlCol="0"/>
            <a:lstStyle/>
            <a:p/>
          </p:txBody>
        </p:sp>
        <p:pic>
          <p:nvPicPr>
            <p:cNvPr id="5" name="object 5"/>
            <p:cNvPicPr/>
            <p:nvPr/>
          </p:nvPicPr>
          <p:blipFill>
            <a:blip r:embed="rId1" cstate="print"/>
            <a:stretch>
              <a:fillRect/>
            </a:stretch>
          </p:blipFill>
          <p:spPr>
            <a:xfrm>
              <a:off x="3423005" y="460248"/>
              <a:ext cx="553110" cy="784860"/>
            </a:xfrm>
            <a:prstGeom prst="rect">
              <a:avLst/>
            </a:prstGeom>
          </p:spPr>
        </p:pic>
        <p:sp>
          <p:nvSpPr>
            <p:cNvPr id="6" name="object 6"/>
            <p:cNvSpPr/>
            <p:nvPr/>
          </p:nvSpPr>
          <p:spPr>
            <a:xfrm>
              <a:off x="900747" y="629894"/>
              <a:ext cx="784225" cy="437515"/>
            </a:xfrm>
            <a:custGeom>
              <a:avLst/>
              <a:gdLst/>
              <a:ahLst/>
              <a:cxnLst/>
              <a:rect l="l" t="t" r="r" b="b"/>
              <a:pathLst>
                <a:path w="784225" h="437515">
                  <a:moveTo>
                    <a:pt x="398754" y="0"/>
                  </a:moveTo>
                  <a:lnTo>
                    <a:pt x="334924" y="0"/>
                  </a:lnTo>
                  <a:lnTo>
                    <a:pt x="216585" y="329971"/>
                  </a:lnTo>
                  <a:lnTo>
                    <a:pt x="94665" y="0"/>
                  </a:lnTo>
                  <a:lnTo>
                    <a:pt x="0" y="0"/>
                  </a:lnTo>
                  <a:lnTo>
                    <a:pt x="157784" y="427024"/>
                  </a:lnTo>
                  <a:lnTo>
                    <a:pt x="245999" y="427024"/>
                  </a:lnTo>
                  <a:lnTo>
                    <a:pt x="398754" y="0"/>
                  </a:lnTo>
                  <a:close/>
                </a:path>
                <a:path w="784225" h="437515">
                  <a:moveTo>
                    <a:pt x="783894" y="0"/>
                  </a:moveTo>
                  <a:lnTo>
                    <a:pt x="707148" y="0"/>
                  </a:lnTo>
                  <a:lnTo>
                    <a:pt x="707148" y="283972"/>
                  </a:lnTo>
                  <a:lnTo>
                    <a:pt x="704278" y="311289"/>
                  </a:lnTo>
                  <a:lnTo>
                    <a:pt x="689940" y="349389"/>
                  </a:lnTo>
                  <a:lnTo>
                    <a:pt x="659104" y="373113"/>
                  </a:lnTo>
                  <a:lnTo>
                    <a:pt x="633996" y="378866"/>
                  </a:lnTo>
                  <a:lnTo>
                    <a:pt x="624674" y="378866"/>
                  </a:lnTo>
                  <a:lnTo>
                    <a:pt x="575906" y="365925"/>
                  </a:lnTo>
                  <a:lnTo>
                    <a:pt x="547928" y="331419"/>
                  </a:lnTo>
                  <a:lnTo>
                    <a:pt x="540042" y="294030"/>
                  </a:lnTo>
                  <a:lnTo>
                    <a:pt x="538607" y="261683"/>
                  </a:lnTo>
                  <a:lnTo>
                    <a:pt x="538607" y="0"/>
                  </a:lnTo>
                  <a:lnTo>
                    <a:pt x="450392" y="0"/>
                  </a:lnTo>
                  <a:lnTo>
                    <a:pt x="450392" y="260959"/>
                  </a:lnTo>
                  <a:lnTo>
                    <a:pt x="450392" y="278930"/>
                  </a:lnTo>
                  <a:lnTo>
                    <a:pt x="453263" y="311289"/>
                  </a:lnTo>
                  <a:lnTo>
                    <a:pt x="462584" y="350100"/>
                  </a:lnTo>
                  <a:lnTo>
                    <a:pt x="484098" y="385330"/>
                  </a:lnTo>
                  <a:lnTo>
                    <a:pt x="514223" y="410489"/>
                  </a:lnTo>
                  <a:lnTo>
                    <a:pt x="552234" y="427748"/>
                  </a:lnTo>
                  <a:lnTo>
                    <a:pt x="597420" y="436372"/>
                  </a:lnTo>
                  <a:lnTo>
                    <a:pt x="610336" y="437095"/>
                  </a:lnTo>
                  <a:lnTo>
                    <a:pt x="636143" y="437095"/>
                  </a:lnTo>
                  <a:lnTo>
                    <a:pt x="683488" y="429907"/>
                  </a:lnTo>
                  <a:lnTo>
                    <a:pt x="720775" y="414083"/>
                  </a:lnTo>
                  <a:lnTo>
                    <a:pt x="755192" y="383895"/>
                  </a:lnTo>
                  <a:lnTo>
                    <a:pt x="773849" y="349389"/>
                  </a:lnTo>
                  <a:lnTo>
                    <a:pt x="781735" y="312000"/>
                  </a:lnTo>
                  <a:lnTo>
                    <a:pt x="783894" y="280365"/>
                  </a:lnTo>
                  <a:lnTo>
                    <a:pt x="783894" y="0"/>
                  </a:lnTo>
                  <a:close/>
                </a:path>
              </a:pathLst>
            </a:custGeom>
            <a:solidFill>
              <a:srgbClr val="1E1E1C"/>
            </a:solidFill>
          </p:spPr>
          <p:txBody>
            <a:bodyPr wrap="square" lIns="0" tIns="0" rIns="0" bIns="0" rtlCol="0"/>
            <a:lstStyle/>
            <a:p/>
          </p:txBody>
        </p:sp>
        <p:pic>
          <p:nvPicPr>
            <p:cNvPr id="7" name="object 7"/>
            <p:cNvPicPr/>
            <p:nvPr/>
          </p:nvPicPr>
          <p:blipFill>
            <a:blip r:embed="rId2" cstate="print"/>
            <a:stretch>
              <a:fillRect/>
            </a:stretch>
          </p:blipFill>
          <p:spPr>
            <a:xfrm>
              <a:off x="1776518" y="501205"/>
              <a:ext cx="522753" cy="556259"/>
            </a:xfrm>
            <a:prstGeom prst="rect">
              <a:avLst/>
            </a:prstGeom>
          </p:spPr>
        </p:pic>
        <p:sp>
          <p:nvSpPr>
            <p:cNvPr id="8" name="object 8"/>
            <p:cNvSpPr/>
            <p:nvPr/>
          </p:nvSpPr>
          <p:spPr>
            <a:xfrm>
              <a:off x="2378163" y="795959"/>
              <a:ext cx="800100" cy="262890"/>
            </a:xfrm>
            <a:custGeom>
              <a:avLst/>
              <a:gdLst/>
              <a:ahLst/>
              <a:cxnLst/>
              <a:rect l="l" t="t" r="r" b="b"/>
              <a:pathLst>
                <a:path w="800100" h="262890">
                  <a:moveTo>
                    <a:pt x="89649" y="260248"/>
                  </a:moveTo>
                  <a:lnTo>
                    <a:pt x="80238" y="235800"/>
                  </a:lnTo>
                  <a:lnTo>
                    <a:pt x="75526" y="223583"/>
                  </a:lnTo>
                  <a:lnTo>
                    <a:pt x="61696" y="187629"/>
                  </a:lnTo>
                  <a:lnTo>
                    <a:pt x="55943" y="172681"/>
                  </a:lnTo>
                  <a:lnTo>
                    <a:pt x="55943" y="223583"/>
                  </a:lnTo>
                  <a:lnTo>
                    <a:pt x="27965" y="223583"/>
                  </a:lnTo>
                  <a:lnTo>
                    <a:pt x="42316" y="187629"/>
                  </a:lnTo>
                  <a:lnTo>
                    <a:pt x="55943" y="223583"/>
                  </a:lnTo>
                  <a:lnTo>
                    <a:pt x="55943" y="172681"/>
                  </a:lnTo>
                  <a:lnTo>
                    <a:pt x="54508" y="168948"/>
                  </a:lnTo>
                  <a:lnTo>
                    <a:pt x="35140" y="168948"/>
                  </a:lnTo>
                  <a:lnTo>
                    <a:pt x="0" y="260248"/>
                  </a:lnTo>
                  <a:lnTo>
                    <a:pt x="13627" y="260248"/>
                  </a:lnTo>
                  <a:lnTo>
                    <a:pt x="22948" y="235800"/>
                  </a:lnTo>
                  <a:lnTo>
                    <a:pt x="60960" y="235800"/>
                  </a:lnTo>
                  <a:lnTo>
                    <a:pt x="70281" y="260248"/>
                  </a:lnTo>
                  <a:lnTo>
                    <a:pt x="89649" y="260248"/>
                  </a:lnTo>
                  <a:close/>
                </a:path>
                <a:path w="800100" h="262890">
                  <a:moveTo>
                    <a:pt x="192925" y="168948"/>
                  </a:moveTo>
                  <a:lnTo>
                    <a:pt x="171411" y="168948"/>
                  </a:lnTo>
                  <a:lnTo>
                    <a:pt x="148463" y="232930"/>
                  </a:lnTo>
                  <a:lnTo>
                    <a:pt x="126936" y="168948"/>
                  </a:lnTo>
                  <a:lnTo>
                    <a:pt x="101841" y="168948"/>
                  </a:lnTo>
                  <a:lnTo>
                    <a:pt x="101841" y="260248"/>
                  </a:lnTo>
                  <a:lnTo>
                    <a:pt x="116179" y="260248"/>
                  </a:lnTo>
                  <a:lnTo>
                    <a:pt x="116179" y="190512"/>
                  </a:lnTo>
                  <a:lnTo>
                    <a:pt x="138417" y="254495"/>
                  </a:lnTo>
                  <a:lnTo>
                    <a:pt x="153479" y="254495"/>
                  </a:lnTo>
                  <a:lnTo>
                    <a:pt x="175717" y="191223"/>
                  </a:lnTo>
                  <a:lnTo>
                    <a:pt x="175717" y="260248"/>
                  </a:lnTo>
                  <a:lnTo>
                    <a:pt x="192925" y="260248"/>
                  </a:lnTo>
                  <a:lnTo>
                    <a:pt x="192925" y="168948"/>
                  </a:lnTo>
                  <a:close/>
                </a:path>
                <a:path w="800100" h="262890">
                  <a:moveTo>
                    <a:pt x="220878" y="2159"/>
                  </a:moveTo>
                  <a:lnTo>
                    <a:pt x="202247" y="2159"/>
                  </a:lnTo>
                  <a:lnTo>
                    <a:pt x="202247" y="93459"/>
                  </a:lnTo>
                  <a:lnTo>
                    <a:pt x="220878" y="93459"/>
                  </a:lnTo>
                  <a:lnTo>
                    <a:pt x="220878" y="2159"/>
                  </a:lnTo>
                  <a:close/>
                </a:path>
                <a:path w="800100" h="262890">
                  <a:moveTo>
                    <a:pt x="273253" y="231482"/>
                  </a:moveTo>
                  <a:lnTo>
                    <a:pt x="256755" y="210642"/>
                  </a:lnTo>
                  <a:lnTo>
                    <a:pt x="250304" y="206324"/>
                  </a:lnTo>
                  <a:lnTo>
                    <a:pt x="243128" y="202730"/>
                  </a:lnTo>
                  <a:lnTo>
                    <a:pt x="236677" y="198424"/>
                  </a:lnTo>
                  <a:lnTo>
                    <a:pt x="233083" y="195541"/>
                  </a:lnTo>
                  <a:lnTo>
                    <a:pt x="230936" y="192671"/>
                  </a:lnTo>
                  <a:lnTo>
                    <a:pt x="230936" y="187629"/>
                  </a:lnTo>
                  <a:lnTo>
                    <a:pt x="231648" y="185483"/>
                  </a:lnTo>
                  <a:lnTo>
                    <a:pt x="232371" y="184035"/>
                  </a:lnTo>
                  <a:lnTo>
                    <a:pt x="234518" y="182600"/>
                  </a:lnTo>
                  <a:lnTo>
                    <a:pt x="235953" y="181165"/>
                  </a:lnTo>
                  <a:lnTo>
                    <a:pt x="238823" y="179730"/>
                  </a:lnTo>
                  <a:lnTo>
                    <a:pt x="244563" y="179006"/>
                  </a:lnTo>
                  <a:lnTo>
                    <a:pt x="248869" y="179730"/>
                  </a:lnTo>
                  <a:lnTo>
                    <a:pt x="254596" y="180441"/>
                  </a:lnTo>
                  <a:lnTo>
                    <a:pt x="266788" y="184759"/>
                  </a:lnTo>
                  <a:lnTo>
                    <a:pt x="266788" y="169659"/>
                  </a:lnTo>
                  <a:lnTo>
                    <a:pt x="253885" y="167500"/>
                  </a:lnTo>
                  <a:lnTo>
                    <a:pt x="242404" y="166789"/>
                  </a:lnTo>
                  <a:lnTo>
                    <a:pt x="229501" y="168224"/>
                  </a:lnTo>
                  <a:lnTo>
                    <a:pt x="211569" y="191947"/>
                  </a:lnTo>
                  <a:lnTo>
                    <a:pt x="213004" y="199136"/>
                  </a:lnTo>
                  <a:lnTo>
                    <a:pt x="240258" y="222859"/>
                  </a:lnTo>
                  <a:lnTo>
                    <a:pt x="247434" y="227177"/>
                  </a:lnTo>
                  <a:lnTo>
                    <a:pt x="251015" y="230771"/>
                  </a:lnTo>
                  <a:lnTo>
                    <a:pt x="253174" y="234365"/>
                  </a:lnTo>
                  <a:lnTo>
                    <a:pt x="253174" y="240118"/>
                  </a:lnTo>
                  <a:lnTo>
                    <a:pt x="241693" y="250177"/>
                  </a:lnTo>
                  <a:lnTo>
                    <a:pt x="237388" y="250177"/>
                  </a:lnTo>
                  <a:lnTo>
                    <a:pt x="228066" y="249466"/>
                  </a:lnTo>
                  <a:lnTo>
                    <a:pt x="221615" y="247307"/>
                  </a:lnTo>
                  <a:lnTo>
                    <a:pt x="212293" y="243713"/>
                  </a:lnTo>
                  <a:lnTo>
                    <a:pt x="212293" y="259524"/>
                  </a:lnTo>
                  <a:lnTo>
                    <a:pt x="225920" y="261683"/>
                  </a:lnTo>
                  <a:lnTo>
                    <a:pt x="237388" y="262407"/>
                  </a:lnTo>
                  <a:lnTo>
                    <a:pt x="246710" y="262407"/>
                  </a:lnTo>
                  <a:lnTo>
                    <a:pt x="273253" y="235800"/>
                  </a:lnTo>
                  <a:lnTo>
                    <a:pt x="273253" y="231482"/>
                  </a:lnTo>
                  <a:close/>
                </a:path>
                <a:path w="800100" h="262890">
                  <a:moveTo>
                    <a:pt x="318427" y="2159"/>
                  </a:moveTo>
                  <a:lnTo>
                    <a:pt x="304812" y="2159"/>
                  </a:lnTo>
                  <a:lnTo>
                    <a:pt x="279704" y="72605"/>
                  </a:lnTo>
                  <a:lnTo>
                    <a:pt x="253174" y="2159"/>
                  </a:lnTo>
                  <a:lnTo>
                    <a:pt x="233083" y="2159"/>
                  </a:lnTo>
                  <a:lnTo>
                    <a:pt x="266788" y="93459"/>
                  </a:lnTo>
                  <a:lnTo>
                    <a:pt x="286156" y="93459"/>
                  </a:lnTo>
                  <a:lnTo>
                    <a:pt x="318427" y="2159"/>
                  </a:lnTo>
                  <a:close/>
                </a:path>
                <a:path w="800100" h="262890">
                  <a:moveTo>
                    <a:pt x="357162" y="168948"/>
                  </a:moveTo>
                  <a:lnTo>
                    <a:pt x="272529" y="168948"/>
                  </a:lnTo>
                  <a:lnTo>
                    <a:pt x="272529" y="181889"/>
                  </a:lnTo>
                  <a:lnTo>
                    <a:pt x="305523" y="181889"/>
                  </a:lnTo>
                  <a:lnTo>
                    <a:pt x="305523" y="260248"/>
                  </a:lnTo>
                  <a:lnTo>
                    <a:pt x="324167" y="260248"/>
                  </a:lnTo>
                  <a:lnTo>
                    <a:pt x="324167" y="181889"/>
                  </a:lnTo>
                  <a:lnTo>
                    <a:pt x="357162" y="181889"/>
                  </a:lnTo>
                  <a:lnTo>
                    <a:pt x="357162" y="168948"/>
                  </a:lnTo>
                  <a:close/>
                </a:path>
                <a:path w="800100" h="262890">
                  <a:moveTo>
                    <a:pt x="390156" y="80518"/>
                  </a:moveTo>
                  <a:lnTo>
                    <a:pt x="347840" y="80518"/>
                  </a:lnTo>
                  <a:lnTo>
                    <a:pt x="347840" y="52476"/>
                  </a:lnTo>
                  <a:lnTo>
                    <a:pt x="380111" y="52476"/>
                  </a:lnTo>
                  <a:lnTo>
                    <a:pt x="380111" y="40259"/>
                  </a:lnTo>
                  <a:lnTo>
                    <a:pt x="347840" y="40259"/>
                  </a:lnTo>
                  <a:lnTo>
                    <a:pt x="347840" y="15100"/>
                  </a:lnTo>
                  <a:lnTo>
                    <a:pt x="387286" y="15100"/>
                  </a:lnTo>
                  <a:lnTo>
                    <a:pt x="387286" y="2159"/>
                  </a:lnTo>
                  <a:lnTo>
                    <a:pt x="328472" y="2159"/>
                  </a:lnTo>
                  <a:lnTo>
                    <a:pt x="328472" y="93459"/>
                  </a:lnTo>
                  <a:lnTo>
                    <a:pt x="390156" y="93459"/>
                  </a:lnTo>
                  <a:lnTo>
                    <a:pt x="390156" y="80518"/>
                  </a:lnTo>
                  <a:close/>
                </a:path>
                <a:path w="800100" h="262890">
                  <a:moveTo>
                    <a:pt x="425297" y="247307"/>
                  </a:moveTo>
                  <a:lnTo>
                    <a:pt x="382981" y="247307"/>
                  </a:lnTo>
                  <a:lnTo>
                    <a:pt x="382981" y="219265"/>
                  </a:lnTo>
                  <a:lnTo>
                    <a:pt x="415975" y="219265"/>
                  </a:lnTo>
                  <a:lnTo>
                    <a:pt x="415975" y="207048"/>
                  </a:lnTo>
                  <a:lnTo>
                    <a:pt x="382981" y="207048"/>
                  </a:lnTo>
                  <a:lnTo>
                    <a:pt x="382981" y="181889"/>
                  </a:lnTo>
                  <a:lnTo>
                    <a:pt x="422427" y="181889"/>
                  </a:lnTo>
                  <a:lnTo>
                    <a:pt x="422427" y="168948"/>
                  </a:lnTo>
                  <a:lnTo>
                    <a:pt x="364337" y="168948"/>
                  </a:lnTo>
                  <a:lnTo>
                    <a:pt x="364337" y="260248"/>
                  </a:lnTo>
                  <a:lnTo>
                    <a:pt x="425297" y="260248"/>
                  </a:lnTo>
                  <a:lnTo>
                    <a:pt x="425297" y="247307"/>
                  </a:lnTo>
                  <a:close/>
                </a:path>
                <a:path w="800100" h="262890">
                  <a:moveTo>
                    <a:pt x="479806" y="93459"/>
                  </a:moveTo>
                  <a:lnTo>
                    <a:pt x="453250" y="56070"/>
                  </a:lnTo>
                  <a:lnTo>
                    <a:pt x="449681" y="51041"/>
                  </a:lnTo>
                  <a:lnTo>
                    <a:pt x="453986" y="48882"/>
                  </a:lnTo>
                  <a:lnTo>
                    <a:pt x="457568" y="46012"/>
                  </a:lnTo>
                  <a:lnTo>
                    <a:pt x="459714" y="43853"/>
                  </a:lnTo>
                  <a:lnTo>
                    <a:pt x="460438" y="43129"/>
                  </a:lnTo>
                  <a:lnTo>
                    <a:pt x="462584" y="40259"/>
                  </a:lnTo>
                  <a:lnTo>
                    <a:pt x="464743" y="36664"/>
                  </a:lnTo>
                  <a:lnTo>
                    <a:pt x="466178" y="32346"/>
                  </a:lnTo>
                  <a:lnTo>
                    <a:pt x="467614" y="25158"/>
                  </a:lnTo>
                  <a:lnTo>
                    <a:pt x="466890" y="18694"/>
                  </a:lnTo>
                  <a:lnTo>
                    <a:pt x="465086" y="15100"/>
                  </a:lnTo>
                  <a:lnTo>
                    <a:pt x="462584" y="10058"/>
                  </a:lnTo>
                  <a:lnTo>
                    <a:pt x="448246" y="2819"/>
                  </a:lnTo>
                  <a:lnTo>
                    <a:pt x="448246" y="24447"/>
                  </a:lnTo>
                  <a:lnTo>
                    <a:pt x="448246" y="30187"/>
                  </a:lnTo>
                  <a:lnTo>
                    <a:pt x="427443" y="43853"/>
                  </a:lnTo>
                  <a:lnTo>
                    <a:pt x="423138" y="43853"/>
                  </a:lnTo>
                  <a:lnTo>
                    <a:pt x="423138" y="15100"/>
                  </a:lnTo>
                  <a:lnTo>
                    <a:pt x="435330" y="15100"/>
                  </a:lnTo>
                  <a:lnTo>
                    <a:pt x="448246" y="24447"/>
                  </a:lnTo>
                  <a:lnTo>
                    <a:pt x="448246" y="2819"/>
                  </a:lnTo>
                  <a:lnTo>
                    <a:pt x="439635" y="2159"/>
                  </a:lnTo>
                  <a:lnTo>
                    <a:pt x="405218" y="2159"/>
                  </a:lnTo>
                  <a:lnTo>
                    <a:pt x="405218" y="93459"/>
                  </a:lnTo>
                  <a:lnTo>
                    <a:pt x="423138" y="93459"/>
                  </a:lnTo>
                  <a:lnTo>
                    <a:pt x="423138" y="56070"/>
                  </a:lnTo>
                  <a:lnTo>
                    <a:pt x="433895" y="56070"/>
                  </a:lnTo>
                  <a:lnTo>
                    <a:pt x="456133" y="93459"/>
                  </a:lnTo>
                  <a:lnTo>
                    <a:pt x="479806" y="93459"/>
                  </a:lnTo>
                  <a:close/>
                </a:path>
                <a:path w="800100" h="262890">
                  <a:moveTo>
                    <a:pt x="514223" y="260248"/>
                  </a:moveTo>
                  <a:lnTo>
                    <a:pt x="487667" y="222859"/>
                  </a:lnTo>
                  <a:lnTo>
                    <a:pt x="484098" y="217830"/>
                  </a:lnTo>
                  <a:lnTo>
                    <a:pt x="488403" y="215671"/>
                  </a:lnTo>
                  <a:lnTo>
                    <a:pt x="491998" y="212801"/>
                  </a:lnTo>
                  <a:lnTo>
                    <a:pt x="494144" y="210642"/>
                  </a:lnTo>
                  <a:lnTo>
                    <a:pt x="494868" y="209918"/>
                  </a:lnTo>
                  <a:lnTo>
                    <a:pt x="497014" y="207048"/>
                  </a:lnTo>
                  <a:lnTo>
                    <a:pt x="499160" y="203454"/>
                  </a:lnTo>
                  <a:lnTo>
                    <a:pt x="500595" y="199136"/>
                  </a:lnTo>
                  <a:lnTo>
                    <a:pt x="502031" y="191947"/>
                  </a:lnTo>
                  <a:lnTo>
                    <a:pt x="501319" y="185483"/>
                  </a:lnTo>
                  <a:lnTo>
                    <a:pt x="499160" y="181165"/>
                  </a:lnTo>
                  <a:lnTo>
                    <a:pt x="497014" y="176847"/>
                  </a:lnTo>
                  <a:lnTo>
                    <a:pt x="482676" y="169608"/>
                  </a:lnTo>
                  <a:lnTo>
                    <a:pt x="482676" y="191223"/>
                  </a:lnTo>
                  <a:lnTo>
                    <a:pt x="482676" y="196977"/>
                  </a:lnTo>
                  <a:lnTo>
                    <a:pt x="462584" y="210642"/>
                  </a:lnTo>
                  <a:lnTo>
                    <a:pt x="457568" y="210642"/>
                  </a:lnTo>
                  <a:lnTo>
                    <a:pt x="457568" y="181165"/>
                  </a:lnTo>
                  <a:lnTo>
                    <a:pt x="464743" y="181165"/>
                  </a:lnTo>
                  <a:lnTo>
                    <a:pt x="482676" y="191223"/>
                  </a:lnTo>
                  <a:lnTo>
                    <a:pt x="482676" y="169608"/>
                  </a:lnTo>
                  <a:lnTo>
                    <a:pt x="474065" y="168948"/>
                  </a:lnTo>
                  <a:lnTo>
                    <a:pt x="440359" y="168948"/>
                  </a:lnTo>
                  <a:lnTo>
                    <a:pt x="440359" y="260248"/>
                  </a:lnTo>
                  <a:lnTo>
                    <a:pt x="457568" y="260248"/>
                  </a:lnTo>
                  <a:lnTo>
                    <a:pt x="457568" y="222859"/>
                  </a:lnTo>
                  <a:lnTo>
                    <a:pt x="468325" y="222859"/>
                  </a:lnTo>
                  <a:lnTo>
                    <a:pt x="491274" y="260248"/>
                  </a:lnTo>
                  <a:lnTo>
                    <a:pt x="514223" y="260248"/>
                  </a:lnTo>
                  <a:close/>
                </a:path>
                <a:path w="800100" h="262890">
                  <a:moveTo>
                    <a:pt x="546506" y="64706"/>
                  </a:moveTo>
                  <a:lnTo>
                    <a:pt x="523544" y="40259"/>
                  </a:lnTo>
                  <a:lnTo>
                    <a:pt x="517093" y="35941"/>
                  </a:lnTo>
                  <a:lnTo>
                    <a:pt x="509917" y="31635"/>
                  </a:lnTo>
                  <a:lnTo>
                    <a:pt x="506336" y="28752"/>
                  </a:lnTo>
                  <a:lnTo>
                    <a:pt x="504190" y="25882"/>
                  </a:lnTo>
                  <a:lnTo>
                    <a:pt x="504190" y="20853"/>
                  </a:lnTo>
                  <a:lnTo>
                    <a:pt x="504901" y="18694"/>
                  </a:lnTo>
                  <a:lnTo>
                    <a:pt x="505625" y="17246"/>
                  </a:lnTo>
                  <a:lnTo>
                    <a:pt x="507771" y="15811"/>
                  </a:lnTo>
                  <a:lnTo>
                    <a:pt x="509206" y="14376"/>
                  </a:lnTo>
                  <a:lnTo>
                    <a:pt x="512076" y="12941"/>
                  </a:lnTo>
                  <a:lnTo>
                    <a:pt x="517817" y="12217"/>
                  </a:lnTo>
                  <a:lnTo>
                    <a:pt x="522109" y="12941"/>
                  </a:lnTo>
                  <a:lnTo>
                    <a:pt x="527850" y="13652"/>
                  </a:lnTo>
                  <a:lnTo>
                    <a:pt x="540042" y="17970"/>
                  </a:lnTo>
                  <a:lnTo>
                    <a:pt x="540042" y="2870"/>
                  </a:lnTo>
                  <a:lnTo>
                    <a:pt x="527138" y="723"/>
                  </a:lnTo>
                  <a:lnTo>
                    <a:pt x="515658" y="0"/>
                  </a:lnTo>
                  <a:lnTo>
                    <a:pt x="508495" y="723"/>
                  </a:lnTo>
                  <a:lnTo>
                    <a:pt x="502754" y="2159"/>
                  </a:lnTo>
                  <a:lnTo>
                    <a:pt x="497014" y="4318"/>
                  </a:lnTo>
                  <a:lnTo>
                    <a:pt x="492709" y="7188"/>
                  </a:lnTo>
                  <a:lnTo>
                    <a:pt x="489839" y="11506"/>
                  </a:lnTo>
                  <a:lnTo>
                    <a:pt x="486968" y="15100"/>
                  </a:lnTo>
                  <a:lnTo>
                    <a:pt x="485533" y="20129"/>
                  </a:lnTo>
                  <a:lnTo>
                    <a:pt x="484822" y="25158"/>
                  </a:lnTo>
                  <a:lnTo>
                    <a:pt x="486257" y="32346"/>
                  </a:lnTo>
                  <a:lnTo>
                    <a:pt x="513511" y="56070"/>
                  </a:lnTo>
                  <a:lnTo>
                    <a:pt x="520687" y="61112"/>
                  </a:lnTo>
                  <a:lnTo>
                    <a:pt x="524268" y="63982"/>
                  </a:lnTo>
                  <a:lnTo>
                    <a:pt x="526415" y="67576"/>
                  </a:lnTo>
                  <a:lnTo>
                    <a:pt x="526415" y="73329"/>
                  </a:lnTo>
                  <a:lnTo>
                    <a:pt x="514946" y="83388"/>
                  </a:lnTo>
                  <a:lnTo>
                    <a:pt x="510641" y="83388"/>
                  </a:lnTo>
                  <a:lnTo>
                    <a:pt x="501319" y="82677"/>
                  </a:lnTo>
                  <a:lnTo>
                    <a:pt x="494868" y="80518"/>
                  </a:lnTo>
                  <a:lnTo>
                    <a:pt x="485533" y="76923"/>
                  </a:lnTo>
                  <a:lnTo>
                    <a:pt x="485533" y="92735"/>
                  </a:lnTo>
                  <a:lnTo>
                    <a:pt x="499160" y="94894"/>
                  </a:lnTo>
                  <a:lnTo>
                    <a:pt x="510641" y="95618"/>
                  </a:lnTo>
                  <a:lnTo>
                    <a:pt x="519963" y="95618"/>
                  </a:lnTo>
                  <a:lnTo>
                    <a:pt x="546506" y="74041"/>
                  </a:lnTo>
                  <a:lnTo>
                    <a:pt x="546506" y="64706"/>
                  </a:lnTo>
                  <a:close/>
                </a:path>
                <a:path w="800100" h="262890">
                  <a:moveTo>
                    <a:pt x="581647" y="2159"/>
                  </a:moveTo>
                  <a:lnTo>
                    <a:pt x="562279" y="2159"/>
                  </a:lnTo>
                  <a:lnTo>
                    <a:pt x="562279" y="93459"/>
                  </a:lnTo>
                  <a:lnTo>
                    <a:pt x="581647" y="93459"/>
                  </a:lnTo>
                  <a:lnTo>
                    <a:pt x="581647" y="2159"/>
                  </a:lnTo>
                  <a:close/>
                </a:path>
                <a:path w="800100" h="262890">
                  <a:moveTo>
                    <a:pt x="606742" y="212801"/>
                  </a:moveTo>
                  <a:lnTo>
                    <a:pt x="596709" y="181889"/>
                  </a:lnTo>
                  <a:lnTo>
                    <a:pt x="591680" y="176847"/>
                  </a:lnTo>
                  <a:lnTo>
                    <a:pt x="587375" y="173977"/>
                  </a:lnTo>
                  <a:lnTo>
                    <a:pt x="586663" y="173672"/>
                  </a:lnTo>
                  <a:lnTo>
                    <a:pt x="586663" y="209207"/>
                  </a:lnTo>
                  <a:lnTo>
                    <a:pt x="586663" y="218554"/>
                  </a:lnTo>
                  <a:lnTo>
                    <a:pt x="562279" y="247307"/>
                  </a:lnTo>
                  <a:lnTo>
                    <a:pt x="542912" y="247307"/>
                  </a:lnTo>
                  <a:lnTo>
                    <a:pt x="542912" y="181889"/>
                  </a:lnTo>
                  <a:lnTo>
                    <a:pt x="560844" y="181889"/>
                  </a:lnTo>
                  <a:lnTo>
                    <a:pt x="586663" y="209207"/>
                  </a:lnTo>
                  <a:lnTo>
                    <a:pt x="586663" y="173672"/>
                  </a:lnTo>
                  <a:lnTo>
                    <a:pt x="582358" y="171818"/>
                  </a:lnTo>
                  <a:lnTo>
                    <a:pt x="577342" y="170383"/>
                  </a:lnTo>
                  <a:lnTo>
                    <a:pt x="562991" y="168948"/>
                  </a:lnTo>
                  <a:lnTo>
                    <a:pt x="523544" y="168948"/>
                  </a:lnTo>
                  <a:lnTo>
                    <a:pt x="523544" y="260248"/>
                  </a:lnTo>
                  <a:lnTo>
                    <a:pt x="569455" y="260248"/>
                  </a:lnTo>
                  <a:lnTo>
                    <a:pt x="595261" y="247307"/>
                  </a:lnTo>
                  <a:lnTo>
                    <a:pt x="595985" y="246583"/>
                  </a:lnTo>
                  <a:lnTo>
                    <a:pt x="598855" y="242277"/>
                  </a:lnTo>
                  <a:lnTo>
                    <a:pt x="601726" y="237236"/>
                  </a:lnTo>
                  <a:lnTo>
                    <a:pt x="603872" y="231482"/>
                  </a:lnTo>
                  <a:lnTo>
                    <a:pt x="605307" y="225742"/>
                  </a:lnTo>
                  <a:lnTo>
                    <a:pt x="606742" y="212801"/>
                  </a:lnTo>
                  <a:close/>
                </a:path>
                <a:path w="800100" h="262890">
                  <a:moveTo>
                    <a:pt x="672007" y="2159"/>
                  </a:moveTo>
                  <a:lnTo>
                    <a:pt x="588098" y="2159"/>
                  </a:lnTo>
                  <a:lnTo>
                    <a:pt x="588098" y="15100"/>
                  </a:lnTo>
                  <a:lnTo>
                    <a:pt x="620369" y="15100"/>
                  </a:lnTo>
                  <a:lnTo>
                    <a:pt x="620369" y="93459"/>
                  </a:lnTo>
                  <a:lnTo>
                    <a:pt x="639737" y="93459"/>
                  </a:lnTo>
                  <a:lnTo>
                    <a:pt x="639737" y="15100"/>
                  </a:lnTo>
                  <a:lnTo>
                    <a:pt x="672007" y="15100"/>
                  </a:lnTo>
                  <a:lnTo>
                    <a:pt x="672007" y="2159"/>
                  </a:lnTo>
                  <a:close/>
                </a:path>
                <a:path w="800100" h="262890">
                  <a:moveTo>
                    <a:pt x="698550" y="260248"/>
                  </a:moveTo>
                  <a:lnTo>
                    <a:pt x="689127" y="235800"/>
                  </a:lnTo>
                  <a:lnTo>
                    <a:pt x="684428" y="223583"/>
                  </a:lnTo>
                  <a:lnTo>
                    <a:pt x="670585" y="187629"/>
                  </a:lnTo>
                  <a:lnTo>
                    <a:pt x="664832" y="172681"/>
                  </a:lnTo>
                  <a:lnTo>
                    <a:pt x="664832" y="223583"/>
                  </a:lnTo>
                  <a:lnTo>
                    <a:pt x="636866" y="223583"/>
                  </a:lnTo>
                  <a:lnTo>
                    <a:pt x="651205" y="187629"/>
                  </a:lnTo>
                  <a:lnTo>
                    <a:pt x="664832" y="223583"/>
                  </a:lnTo>
                  <a:lnTo>
                    <a:pt x="664832" y="172681"/>
                  </a:lnTo>
                  <a:lnTo>
                    <a:pt x="663397" y="168948"/>
                  </a:lnTo>
                  <a:lnTo>
                    <a:pt x="644042" y="168948"/>
                  </a:lnTo>
                  <a:lnTo>
                    <a:pt x="608901" y="260248"/>
                  </a:lnTo>
                  <a:lnTo>
                    <a:pt x="622528" y="260248"/>
                  </a:lnTo>
                  <a:lnTo>
                    <a:pt x="631850" y="235800"/>
                  </a:lnTo>
                  <a:lnTo>
                    <a:pt x="669861" y="235800"/>
                  </a:lnTo>
                  <a:lnTo>
                    <a:pt x="679183" y="260248"/>
                  </a:lnTo>
                  <a:lnTo>
                    <a:pt x="698550" y="260248"/>
                  </a:lnTo>
                  <a:close/>
                </a:path>
                <a:path w="800100" h="262890">
                  <a:moveTo>
                    <a:pt x="740143" y="80518"/>
                  </a:moveTo>
                  <a:lnTo>
                    <a:pt x="698550" y="80518"/>
                  </a:lnTo>
                  <a:lnTo>
                    <a:pt x="698550" y="52476"/>
                  </a:lnTo>
                  <a:lnTo>
                    <a:pt x="730821" y="52476"/>
                  </a:lnTo>
                  <a:lnTo>
                    <a:pt x="730821" y="40259"/>
                  </a:lnTo>
                  <a:lnTo>
                    <a:pt x="698550" y="40259"/>
                  </a:lnTo>
                  <a:lnTo>
                    <a:pt x="698550" y="15100"/>
                  </a:lnTo>
                  <a:lnTo>
                    <a:pt x="737273" y="15100"/>
                  </a:lnTo>
                  <a:lnTo>
                    <a:pt x="737273" y="2159"/>
                  </a:lnTo>
                  <a:lnTo>
                    <a:pt x="679183" y="2159"/>
                  </a:lnTo>
                  <a:lnTo>
                    <a:pt x="679183" y="93459"/>
                  </a:lnTo>
                  <a:lnTo>
                    <a:pt x="740143" y="93459"/>
                  </a:lnTo>
                  <a:lnTo>
                    <a:pt x="740143" y="80518"/>
                  </a:lnTo>
                  <a:close/>
                </a:path>
                <a:path w="800100" h="262890">
                  <a:moveTo>
                    <a:pt x="774547" y="2159"/>
                  </a:moveTo>
                  <a:lnTo>
                    <a:pt x="755916" y="2159"/>
                  </a:lnTo>
                  <a:lnTo>
                    <a:pt x="755916" y="93459"/>
                  </a:lnTo>
                  <a:lnTo>
                    <a:pt x="774547" y="93459"/>
                  </a:lnTo>
                  <a:lnTo>
                    <a:pt x="774547" y="2159"/>
                  </a:lnTo>
                  <a:close/>
                </a:path>
                <a:path w="800100" h="262890">
                  <a:moveTo>
                    <a:pt x="799668" y="168948"/>
                  </a:moveTo>
                  <a:lnTo>
                    <a:pt x="777430" y="168948"/>
                  </a:lnTo>
                  <a:lnTo>
                    <a:pt x="755205" y="232930"/>
                  </a:lnTo>
                  <a:lnTo>
                    <a:pt x="732967" y="168948"/>
                  </a:lnTo>
                  <a:lnTo>
                    <a:pt x="707872" y="168948"/>
                  </a:lnTo>
                  <a:lnTo>
                    <a:pt x="707872" y="260248"/>
                  </a:lnTo>
                  <a:lnTo>
                    <a:pt x="722934" y="260248"/>
                  </a:lnTo>
                  <a:lnTo>
                    <a:pt x="722934" y="190512"/>
                  </a:lnTo>
                  <a:lnTo>
                    <a:pt x="744448" y="254495"/>
                  </a:lnTo>
                  <a:lnTo>
                    <a:pt x="760222" y="254495"/>
                  </a:lnTo>
                  <a:lnTo>
                    <a:pt x="782459" y="191223"/>
                  </a:lnTo>
                  <a:lnTo>
                    <a:pt x="782459" y="260248"/>
                  </a:lnTo>
                  <a:lnTo>
                    <a:pt x="799668" y="260248"/>
                  </a:lnTo>
                  <a:lnTo>
                    <a:pt x="799668" y="168948"/>
                  </a:lnTo>
                  <a:close/>
                </a:path>
              </a:pathLst>
            </a:custGeom>
            <a:solidFill>
              <a:srgbClr val="1287C9"/>
            </a:solidFill>
          </p:spPr>
          <p:txBody>
            <a:bodyPr wrap="square" lIns="0" tIns="0" rIns="0" bIns="0" rtlCol="0"/>
            <a:lstStyle/>
            <a:p/>
          </p:txBody>
        </p:sp>
        <p:pic>
          <p:nvPicPr>
            <p:cNvPr id="9" name="object 9"/>
            <p:cNvPicPr/>
            <p:nvPr/>
          </p:nvPicPr>
          <p:blipFill>
            <a:blip r:embed="rId3" cstate="print"/>
            <a:stretch>
              <a:fillRect/>
            </a:stretch>
          </p:blipFill>
          <p:spPr>
            <a:xfrm>
              <a:off x="2481440" y="798118"/>
              <a:ext cx="73875" cy="91300"/>
            </a:xfrm>
            <a:prstGeom prst="rect">
              <a:avLst/>
            </a:prstGeom>
          </p:spPr>
        </p:pic>
        <p:pic>
          <p:nvPicPr>
            <p:cNvPr id="10" name="object 10"/>
            <p:cNvPicPr/>
            <p:nvPr/>
          </p:nvPicPr>
          <p:blipFill>
            <a:blip r:embed="rId4" cstate="print"/>
            <a:stretch>
              <a:fillRect/>
            </a:stretch>
          </p:blipFill>
          <p:spPr>
            <a:xfrm>
              <a:off x="2387485" y="798118"/>
              <a:ext cx="71005" cy="93459"/>
            </a:xfrm>
            <a:prstGeom prst="rect">
              <a:avLst/>
            </a:prstGeom>
          </p:spPr>
        </p:pic>
        <p:sp>
          <p:nvSpPr>
            <p:cNvPr id="11" name="object 11"/>
            <p:cNvSpPr/>
            <p:nvPr/>
          </p:nvSpPr>
          <p:spPr>
            <a:xfrm>
              <a:off x="2656433" y="631329"/>
              <a:ext cx="62230" cy="91440"/>
            </a:xfrm>
            <a:custGeom>
              <a:avLst/>
              <a:gdLst/>
              <a:ahLst/>
              <a:cxnLst/>
              <a:rect l="l" t="t" r="r" b="b"/>
              <a:pathLst>
                <a:path w="62230" h="91440">
                  <a:moveTo>
                    <a:pt x="61683" y="91300"/>
                  </a:moveTo>
                  <a:lnTo>
                    <a:pt x="0" y="91300"/>
                  </a:lnTo>
                  <a:lnTo>
                    <a:pt x="0" y="0"/>
                  </a:lnTo>
                  <a:lnTo>
                    <a:pt x="58089" y="0"/>
                  </a:lnTo>
                  <a:lnTo>
                    <a:pt x="58089" y="12941"/>
                  </a:lnTo>
                  <a:lnTo>
                    <a:pt x="19367" y="12941"/>
                  </a:lnTo>
                  <a:lnTo>
                    <a:pt x="19367" y="38099"/>
                  </a:lnTo>
                  <a:lnTo>
                    <a:pt x="51638" y="38099"/>
                  </a:lnTo>
                  <a:lnTo>
                    <a:pt x="51638" y="51041"/>
                  </a:lnTo>
                  <a:lnTo>
                    <a:pt x="19367" y="51041"/>
                  </a:lnTo>
                  <a:lnTo>
                    <a:pt x="19367" y="78358"/>
                  </a:lnTo>
                  <a:lnTo>
                    <a:pt x="61683" y="78358"/>
                  </a:lnTo>
                  <a:lnTo>
                    <a:pt x="61683" y="91300"/>
                  </a:lnTo>
                  <a:close/>
                </a:path>
              </a:pathLst>
            </a:custGeom>
            <a:solidFill>
              <a:srgbClr val="1287C9"/>
            </a:solidFill>
          </p:spPr>
          <p:txBody>
            <a:bodyPr wrap="square" lIns="0" tIns="0" rIns="0" bIns="0" rtlCol="0"/>
            <a:lstStyle/>
            <a:p/>
          </p:txBody>
        </p:sp>
        <p:pic>
          <p:nvPicPr>
            <p:cNvPr id="12" name="object 12"/>
            <p:cNvPicPr/>
            <p:nvPr/>
          </p:nvPicPr>
          <p:blipFill>
            <a:blip r:embed="rId5" cstate="print"/>
            <a:stretch>
              <a:fillRect/>
            </a:stretch>
          </p:blipFill>
          <p:spPr>
            <a:xfrm>
              <a:off x="2378163" y="631329"/>
              <a:ext cx="255320" cy="109994"/>
            </a:xfrm>
            <a:prstGeom prst="rect">
              <a:avLst/>
            </a:prstGeom>
          </p:spPr>
        </p:pic>
        <p:sp>
          <p:nvSpPr>
            <p:cNvPr id="13" name="object 13"/>
            <p:cNvSpPr/>
            <p:nvPr/>
          </p:nvSpPr>
          <p:spPr>
            <a:xfrm>
              <a:off x="3160623" y="798118"/>
              <a:ext cx="84455" cy="91440"/>
            </a:xfrm>
            <a:custGeom>
              <a:avLst/>
              <a:gdLst/>
              <a:ahLst/>
              <a:cxnLst/>
              <a:rect l="l" t="t" r="r" b="b"/>
              <a:pathLst>
                <a:path w="84455" h="91440">
                  <a:moveTo>
                    <a:pt x="51638" y="91300"/>
                  </a:moveTo>
                  <a:lnTo>
                    <a:pt x="32270" y="91300"/>
                  </a:lnTo>
                  <a:lnTo>
                    <a:pt x="32270" y="12941"/>
                  </a:lnTo>
                  <a:lnTo>
                    <a:pt x="0" y="12941"/>
                  </a:lnTo>
                  <a:lnTo>
                    <a:pt x="0" y="0"/>
                  </a:lnTo>
                  <a:lnTo>
                    <a:pt x="83908" y="0"/>
                  </a:lnTo>
                  <a:lnTo>
                    <a:pt x="83908" y="12941"/>
                  </a:lnTo>
                  <a:lnTo>
                    <a:pt x="51638" y="12941"/>
                  </a:lnTo>
                  <a:lnTo>
                    <a:pt x="51638" y="91300"/>
                  </a:lnTo>
                  <a:close/>
                </a:path>
              </a:pathLst>
            </a:custGeom>
            <a:solidFill>
              <a:srgbClr val="1287C9"/>
            </a:solidFill>
          </p:spPr>
          <p:txBody>
            <a:bodyPr wrap="square" lIns="0" tIns="0" rIns="0" bIns="0" rtlCol="0"/>
            <a:lstStyle/>
            <a:p/>
          </p:txBody>
        </p:sp>
      </p:grpSp>
      <p:pic>
        <p:nvPicPr>
          <p:cNvPr id="16" name="object 16"/>
          <p:cNvPicPr/>
          <p:nvPr/>
        </p:nvPicPr>
        <p:blipFill>
          <a:blip r:embed="rId6" cstate="print"/>
          <a:stretch>
            <a:fillRect/>
          </a:stretch>
        </p:blipFill>
        <p:spPr>
          <a:xfrm>
            <a:off x="3595115" y="332231"/>
            <a:ext cx="2275332" cy="1005840"/>
          </a:xfrm>
          <a:prstGeom prst="rect">
            <a:avLst/>
          </a:prstGeom>
        </p:spPr>
      </p:pic>
      <p:sp>
        <p:nvSpPr>
          <p:cNvPr id="2" name="Rectangles 1"/>
          <p:cNvSpPr/>
          <p:nvPr/>
        </p:nvSpPr>
        <p:spPr>
          <a:xfrm>
            <a:off x="6248400" y="457200"/>
            <a:ext cx="4959985" cy="1198880"/>
          </a:xfrm>
          <a:prstGeom prst="rect">
            <a:avLst/>
          </a:prstGeom>
          <a:noFill/>
          <a:ln>
            <a:noFill/>
          </a:ln>
        </p:spPr>
        <p:txBody>
          <a:bodyPr wrap="none" rtlCol="0" anchor="t">
            <a:spAutoFit/>
          </a:bodyPr>
          <a:lstStyle/>
          <a:p>
            <a:pPr algn="ctr"/>
            <a:r>
              <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rPr>
              <a:t>Thank you!</a:t>
            </a:r>
            <a:endParaRPr lang="en-US" altLang="zh-CN" sz="7200" b="1">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endParaRPr>
          </a:p>
        </p:txBody>
      </p:sp>
      <p:pic>
        <p:nvPicPr>
          <p:cNvPr id="14" name="Picture 13" descr="Screenshot 2024-07-28 at 20.40.48"/>
          <p:cNvPicPr>
            <a:picLocks noChangeAspect="1"/>
          </p:cNvPicPr>
          <p:nvPr/>
        </p:nvPicPr>
        <p:blipFill>
          <a:blip r:embed="rId7"/>
          <a:stretch>
            <a:fillRect/>
          </a:stretch>
        </p:blipFill>
        <p:spPr>
          <a:xfrm>
            <a:off x="1905000" y="1905000"/>
            <a:ext cx="8222615" cy="43078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59049" y="1307090"/>
            <a:ext cx="6904355" cy="4845685"/>
            <a:chOff x="5077439" y="1872875"/>
            <a:chExt cx="6904355" cy="4845685"/>
          </a:xfrm>
        </p:grpSpPr>
        <p:pic>
          <p:nvPicPr>
            <p:cNvPr id="3" name="object 3"/>
            <p:cNvPicPr/>
            <p:nvPr/>
          </p:nvPicPr>
          <p:blipFill>
            <a:blip r:embed="rId1" cstate="print"/>
            <a:stretch>
              <a:fillRect/>
            </a:stretch>
          </p:blipFill>
          <p:spPr>
            <a:xfrm>
              <a:off x="6981220" y="3899161"/>
              <a:ext cx="2584449" cy="2819399"/>
            </a:xfrm>
            <a:prstGeom prst="rect">
              <a:avLst/>
            </a:prstGeom>
          </p:spPr>
        </p:pic>
        <p:sp>
          <p:nvSpPr>
            <p:cNvPr id="4" name="object 4"/>
            <p:cNvSpPr/>
            <p:nvPr/>
          </p:nvSpPr>
          <p:spPr>
            <a:xfrm>
              <a:off x="9028220" y="2678504"/>
              <a:ext cx="2724150" cy="1679575"/>
            </a:xfrm>
            <a:custGeom>
              <a:avLst/>
              <a:gdLst/>
              <a:ahLst/>
              <a:cxnLst/>
              <a:rect l="l" t="t" r="r" b="b"/>
              <a:pathLst>
                <a:path w="2724150" h="1679575">
                  <a:moveTo>
                    <a:pt x="71088" y="1679186"/>
                  </a:moveTo>
                  <a:lnTo>
                    <a:pt x="53236" y="1676134"/>
                  </a:lnTo>
                  <a:lnTo>
                    <a:pt x="37012" y="1667379"/>
                  </a:lnTo>
                  <a:lnTo>
                    <a:pt x="25466" y="1654764"/>
                  </a:lnTo>
                  <a:lnTo>
                    <a:pt x="21801" y="1641509"/>
                  </a:lnTo>
                  <a:lnTo>
                    <a:pt x="25998" y="1628526"/>
                  </a:lnTo>
                  <a:lnTo>
                    <a:pt x="38039" y="1616729"/>
                  </a:lnTo>
                  <a:lnTo>
                    <a:pt x="55387" y="1608332"/>
                  </a:lnTo>
                  <a:lnTo>
                    <a:pt x="73615" y="1605666"/>
                  </a:lnTo>
                  <a:lnTo>
                    <a:pt x="91467" y="1608719"/>
                  </a:lnTo>
                  <a:lnTo>
                    <a:pt x="107690" y="1617474"/>
                  </a:lnTo>
                  <a:lnTo>
                    <a:pt x="119237" y="1630091"/>
                  </a:lnTo>
                  <a:lnTo>
                    <a:pt x="122902" y="1643346"/>
                  </a:lnTo>
                  <a:lnTo>
                    <a:pt x="118705" y="1656328"/>
                  </a:lnTo>
                  <a:lnTo>
                    <a:pt x="106664" y="1668124"/>
                  </a:lnTo>
                  <a:lnTo>
                    <a:pt x="89316" y="1676521"/>
                  </a:lnTo>
                  <a:lnTo>
                    <a:pt x="71088" y="1679186"/>
                  </a:lnTo>
                  <a:close/>
                </a:path>
                <a:path w="2724150" h="1679575">
                  <a:moveTo>
                    <a:pt x="232176" y="1610158"/>
                  </a:moveTo>
                  <a:lnTo>
                    <a:pt x="187782" y="1602138"/>
                  </a:lnTo>
                  <a:lnTo>
                    <a:pt x="156896" y="1579330"/>
                  </a:lnTo>
                  <a:lnTo>
                    <a:pt x="146924" y="1548805"/>
                  </a:lnTo>
                  <a:lnTo>
                    <a:pt x="157756" y="1518430"/>
                  </a:lnTo>
                  <a:lnTo>
                    <a:pt x="189281" y="1496072"/>
                  </a:lnTo>
                  <a:lnTo>
                    <a:pt x="221886" y="1489045"/>
                  </a:lnTo>
                  <a:lnTo>
                    <a:pt x="254163" y="1491168"/>
                  </a:lnTo>
                  <a:lnTo>
                    <a:pt x="282405" y="1501667"/>
                  </a:lnTo>
                  <a:lnTo>
                    <a:pt x="302905" y="1519770"/>
                  </a:lnTo>
                  <a:lnTo>
                    <a:pt x="313100" y="1552258"/>
                  </a:lnTo>
                  <a:lnTo>
                    <a:pt x="300759" y="1580978"/>
                  </a:lnTo>
                  <a:lnTo>
                    <a:pt x="271810" y="1601692"/>
                  </a:lnTo>
                  <a:lnTo>
                    <a:pt x="232176" y="1610158"/>
                  </a:lnTo>
                  <a:close/>
                </a:path>
                <a:path w="2724150" h="1679575">
                  <a:moveTo>
                    <a:pt x="309864" y="1076492"/>
                  </a:moveTo>
                  <a:lnTo>
                    <a:pt x="261198" y="1071431"/>
                  </a:lnTo>
                  <a:lnTo>
                    <a:pt x="215387" y="1061245"/>
                  </a:lnTo>
                  <a:lnTo>
                    <a:pt x="172211" y="1045871"/>
                  </a:lnTo>
                  <a:lnTo>
                    <a:pt x="131452" y="1025245"/>
                  </a:lnTo>
                  <a:lnTo>
                    <a:pt x="92891" y="999305"/>
                  </a:lnTo>
                  <a:lnTo>
                    <a:pt x="41830" y="951919"/>
                  </a:lnTo>
                  <a:lnTo>
                    <a:pt x="10903" y="897234"/>
                  </a:lnTo>
                  <a:lnTo>
                    <a:pt x="0" y="849395"/>
                  </a:lnTo>
                  <a:lnTo>
                    <a:pt x="2729" y="797704"/>
                  </a:lnTo>
                  <a:lnTo>
                    <a:pt x="18180" y="747278"/>
                  </a:lnTo>
                  <a:lnTo>
                    <a:pt x="45441" y="703240"/>
                  </a:lnTo>
                  <a:lnTo>
                    <a:pt x="106559" y="651135"/>
                  </a:lnTo>
                  <a:lnTo>
                    <a:pt x="144520" y="628073"/>
                  </a:lnTo>
                  <a:lnTo>
                    <a:pt x="180990" y="611361"/>
                  </a:lnTo>
                  <a:lnTo>
                    <a:pt x="223136" y="595986"/>
                  </a:lnTo>
                  <a:lnTo>
                    <a:pt x="232286" y="561370"/>
                  </a:lnTo>
                  <a:lnTo>
                    <a:pt x="246421" y="523130"/>
                  </a:lnTo>
                  <a:lnTo>
                    <a:pt x="267620" y="487258"/>
                  </a:lnTo>
                  <a:lnTo>
                    <a:pt x="295235" y="454145"/>
                  </a:lnTo>
                  <a:lnTo>
                    <a:pt x="328615" y="424180"/>
                  </a:lnTo>
                  <a:lnTo>
                    <a:pt x="367110" y="397755"/>
                  </a:lnTo>
                  <a:lnTo>
                    <a:pt x="410070" y="375259"/>
                  </a:lnTo>
                  <a:lnTo>
                    <a:pt x="456846" y="357082"/>
                  </a:lnTo>
                  <a:lnTo>
                    <a:pt x="506788" y="343616"/>
                  </a:lnTo>
                  <a:lnTo>
                    <a:pt x="559245" y="335250"/>
                  </a:lnTo>
                  <a:lnTo>
                    <a:pt x="613569" y="332374"/>
                  </a:lnTo>
                  <a:lnTo>
                    <a:pt x="656103" y="332374"/>
                  </a:lnTo>
                  <a:lnTo>
                    <a:pt x="660756" y="300000"/>
                  </a:lnTo>
                  <a:lnTo>
                    <a:pt x="669564" y="262331"/>
                  </a:lnTo>
                  <a:lnTo>
                    <a:pt x="684773" y="225672"/>
                  </a:lnTo>
                  <a:lnTo>
                    <a:pt x="705975" y="190385"/>
                  </a:lnTo>
                  <a:lnTo>
                    <a:pt x="732758" y="156831"/>
                  </a:lnTo>
                  <a:lnTo>
                    <a:pt x="764714" y="125371"/>
                  </a:lnTo>
                  <a:lnTo>
                    <a:pt x="801432" y="96365"/>
                  </a:lnTo>
                  <a:lnTo>
                    <a:pt x="842502" y="70175"/>
                  </a:lnTo>
                  <a:lnTo>
                    <a:pt x="887515" y="47162"/>
                  </a:lnTo>
                  <a:lnTo>
                    <a:pt x="936059" y="27686"/>
                  </a:lnTo>
                  <a:lnTo>
                    <a:pt x="987726" y="12110"/>
                  </a:lnTo>
                  <a:lnTo>
                    <a:pt x="1044623" y="2196"/>
                  </a:lnTo>
                  <a:lnTo>
                    <a:pt x="1134186" y="0"/>
                  </a:lnTo>
                  <a:lnTo>
                    <a:pt x="1186816" y="445"/>
                  </a:lnTo>
                  <a:lnTo>
                    <a:pt x="1252510" y="5877"/>
                  </a:lnTo>
                  <a:lnTo>
                    <a:pt x="1336205" y="28931"/>
                  </a:lnTo>
                  <a:lnTo>
                    <a:pt x="1387978" y="50042"/>
                  </a:lnTo>
                  <a:lnTo>
                    <a:pt x="1435522" y="75143"/>
                  </a:lnTo>
                  <a:lnTo>
                    <a:pt x="1478392" y="103935"/>
                  </a:lnTo>
                  <a:lnTo>
                    <a:pt x="1516142" y="136118"/>
                  </a:lnTo>
                  <a:lnTo>
                    <a:pt x="1548328" y="171394"/>
                  </a:lnTo>
                  <a:lnTo>
                    <a:pt x="1574504" y="209463"/>
                  </a:lnTo>
                  <a:lnTo>
                    <a:pt x="1583290" y="223158"/>
                  </a:lnTo>
                  <a:lnTo>
                    <a:pt x="1591793" y="234050"/>
                  </a:lnTo>
                  <a:lnTo>
                    <a:pt x="1599130" y="241136"/>
                  </a:lnTo>
                  <a:lnTo>
                    <a:pt x="1604419" y="243414"/>
                  </a:lnTo>
                  <a:lnTo>
                    <a:pt x="1971259" y="243414"/>
                  </a:lnTo>
                  <a:lnTo>
                    <a:pt x="1995617" y="251383"/>
                  </a:lnTo>
                  <a:lnTo>
                    <a:pt x="2043741" y="272608"/>
                  </a:lnTo>
                  <a:lnTo>
                    <a:pt x="2087716" y="297760"/>
                  </a:lnTo>
                  <a:lnTo>
                    <a:pt x="2126733" y="326377"/>
                  </a:lnTo>
                  <a:lnTo>
                    <a:pt x="2159981" y="357993"/>
                  </a:lnTo>
                  <a:lnTo>
                    <a:pt x="2186651" y="392147"/>
                  </a:lnTo>
                  <a:lnTo>
                    <a:pt x="2197535" y="407750"/>
                  </a:lnTo>
                  <a:lnTo>
                    <a:pt x="2205927" y="416759"/>
                  </a:lnTo>
                  <a:lnTo>
                    <a:pt x="2213432" y="420455"/>
                  </a:lnTo>
                  <a:lnTo>
                    <a:pt x="2414463" y="420455"/>
                  </a:lnTo>
                  <a:lnTo>
                    <a:pt x="2450716" y="427708"/>
                  </a:lnTo>
                  <a:lnTo>
                    <a:pt x="2503359" y="444798"/>
                  </a:lnTo>
                  <a:lnTo>
                    <a:pt x="2553398" y="467562"/>
                  </a:lnTo>
                  <a:lnTo>
                    <a:pt x="2598893" y="495246"/>
                  </a:lnTo>
                  <a:lnTo>
                    <a:pt x="2639524" y="528051"/>
                  </a:lnTo>
                  <a:lnTo>
                    <a:pt x="2672234" y="563486"/>
                  </a:lnTo>
                  <a:lnTo>
                    <a:pt x="2697011" y="600993"/>
                  </a:lnTo>
                  <a:lnTo>
                    <a:pt x="2713843" y="640010"/>
                  </a:lnTo>
                  <a:lnTo>
                    <a:pt x="2722716" y="679978"/>
                  </a:lnTo>
                  <a:lnTo>
                    <a:pt x="2723619" y="720336"/>
                  </a:lnTo>
                  <a:lnTo>
                    <a:pt x="2716539" y="760524"/>
                  </a:lnTo>
                  <a:lnTo>
                    <a:pt x="2701463" y="799981"/>
                  </a:lnTo>
                  <a:lnTo>
                    <a:pt x="2678378" y="838146"/>
                  </a:lnTo>
                  <a:lnTo>
                    <a:pt x="2647274" y="874460"/>
                  </a:lnTo>
                  <a:lnTo>
                    <a:pt x="2608136" y="908363"/>
                  </a:lnTo>
                  <a:lnTo>
                    <a:pt x="2570905" y="933392"/>
                  </a:lnTo>
                  <a:lnTo>
                    <a:pt x="2531140" y="954326"/>
                  </a:lnTo>
                  <a:lnTo>
                    <a:pt x="2488934" y="971139"/>
                  </a:lnTo>
                  <a:lnTo>
                    <a:pt x="2444380" y="983803"/>
                  </a:lnTo>
                  <a:lnTo>
                    <a:pt x="2397573" y="992292"/>
                  </a:lnTo>
                  <a:lnTo>
                    <a:pt x="2376545" y="994134"/>
                  </a:lnTo>
                  <a:lnTo>
                    <a:pt x="2234337" y="994134"/>
                  </a:lnTo>
                  <a:lnTo>
                    <a:pt x="2225549" y="1033760"/>
                  </a:lnTo>
                  <a:lnTo>
                    <a:pt x="2214675" y="1071842"/>
                  </a:lnTo>
                  <a:lnTo>
                    <a:pt x="429917" y="1071842"/>
                  </a:lnTo>
                  <a:lnTo>
                    <a:pt x="421516" y="1072793"/>
                  </a:lnTo>
                  <a:lnTo>
                    <a:pt x="405836" y="1073987"/>
                  </a:lnTo>
                  <a:lnTo>
                    <a:pt x="385117" y="1075270"/>
                  </a:lnTo>
                  <a:lnTo>
                    <a:pt x="361603" y="1076491"/>
                  </a:lnTo>
                  <a:lnTo>
                    <a:pt x="309864" y="1076492"/>
                  </a:lnTo>
                  <a:close/>
                </a:path>
                <a:path w="2724150" h="1679575">
                  <a:moveTo>
                    <a:pt x="1971259" y="243414"/>
                  </a:moveTo>
                  <a:lnTo>
                    <a:pt x="1604419" y="243414"/>
                  </a:lnTo>
                  <a:lnTo>
                    <a:pt x="1611546" y="242076"/>
                  </a:lnTo>
                  <a:lnTo>
                    <a:pt x="1623982" y="239238"/>
                  </a:lnTo>
                  <a:lnTo>
                    <a:pt x="1639978" y="235317"/>
                  </a:lnTo>
                  <a:lnTo>
                    <a:pt x="1657783" y="230729"/>
                  </a:lnTo>
                  <a:lnTo>
                    <a:pt x="1698546" y="222727"/>
                  </a:lnTo>
                  <a:lnTo>
                    <a:pt x="1746299" y="217765"/>
                  </a:lnTo>
                  <a:lnTo>
                    <a:pt x="1796908" y="215987"/>
                  </a:lnTo>
                  <a:lnTo>
                    <a:pt x="1846240" y="217539"/>
                  </a:lnTo>
                  <a:lnTo>
                    <a:pt x="1890164" y="222566"/>
                  </a:lnTo>
                  <a:lnTo>
                    <a:pt x="1944155" y="234547"/>
                  </a:lnTo>
                  <a:lnTo>
                    <a:pt x="1971259" y="243414"/>
                  </a:lnTo>
                  <a:close/>
                </a:path>
                <a:path w="2724150" h="1679575">
                  <a:moveTo>
                    <a:pt x="2414463" y="420455"/>
                  </a:moveTo>
                  <a:lnTo>
                    <a:pt x="2213432" y="420455"/>
                  </a:lnTo>
                  <a:lnTo>
                    <a:pt x="2221656" y="420121"/>
                  </a:lnTo>
                  <a:lnTo>
                    <a:pt x="2257114" y="415943"/>
                  </a:lnTo>
                  <a:lnTo>
                    <a:pt x="2306338" y="413895"/>
                  </a:lnTo>
                  <a:lnTo>
                    <a:pt x="2357160" y="414191"/>
                  </a:lnTo>
                  <a:lnTo>
                    <a:pt x="2397408" y="417043"/>
                  </a:lnTo>
                  <a:lnTo>
                    <a:pt x="2414463" y="420455"/>
                  </a:lnTo>
                  <a:close/>
                </a:path>
                <a:path w="2724150" h="1679575">
                  <a:moveTo>
                    <a:pt x="2297572" y="996642"/>
                  </a:moveTo>
                  <a:lnTo>
                    <a:pt x="2234337" y="994134"/>
                  </a:lnTo>
                  <a:lnTo>
                    <a:pt x="2376545" y="994134"/>
                  </a:lnTo>
                  <a:lnTo>
                    <a:pt x="2348606" y="996581"/>
                  </a:lnTo>
                  <a:lnTo>
                    <a:pt x="2297572" y="996642"/>
                  </a:lnTo>
                  <a:close/>
                </a:path>
                <a:path w="2724150" h="1679575">
                  <a:moveTo>
                    <a:pt x="937868" y="1381386"/>
                  </a:moveTo>
                  <a:lnTo>
                    <a:pt x="886518" y="1379435"/>
                  </a:lnTo>
                  <a:lnTo>
                    <a:pt x="836303" y="1373757"/>
                  </a:lnTo>
                  <a:lnTo>
                    <a:pt x="787553" y="1364503"/>
                  </a:lnTo>
                  <a:lnTo>
                    <a:pt x="740506" y="1351787"/>
                  </a:lnTo>
                  <a:lnTo>
                    <a:pt x="695767" y="1335856"/>
                  </a:lnTo>
                  <a:lnTo>
                    <a:pt x="653390" y="1316762"/>
                  </a:lnTo>
                  <a:lnTo>
                    <a:pt x="613797" y="1294684"/>
                  </a:lnTo>
                  <a:lnTo>
                    <a:pt x="577317" y="1269773"/>
                  </a:lnTo>
                  <a:lnTo>
                    <a:pt x="544280" y="1242175"/>
                  </a:lnTo>
                  <a:lnTo>
                    <a:pt x="515016" y="1212041"/>
                  </a:lnTo>
                  <a:lnTo>
                    <a:pt x="489855" y="1179518"/>
                  </a:lnTo>
                  <a:lnTo>
                    <a:pt x="469125" y="1144755"/>
                  </a:lnTo>
                  <a:lnTo>
                    <a:pt x="453158" y="1107901"/>
                  </a:lnTo>
                  <a:lnTo>
                    <a:pt x="446587" y="1091219"/>
                  </a:lnTo>
                  <a:lnTo>
                    <a:pt x="440575" y="1079729"/>
                  </a:lnTo>
                  <a:lnTo>
                    <a:pt x="435045" y="1073310"/>
                  </a:lnTo>
                  <a:lnTo>
                    <a:pt x="429917" y="1071842"/>
                  </a:lnTo>
                  <a:lnTo>
                    <a:pt x="2214675" y="1071842"/>
                  </a:lnTo>
                  <a:lnTo>
                    <a:pt x="2197638" y="1113484"/>
                  </a:lnTo>
                  <a:lnTo>
                    <a:pt x="2176878" y="1150839"/>
                  </a:lnTo>
                  <a:lnTo>
                    <a:pt x="2151900" y="1186327"/>
                  </a:lnTo>
                  <a:lnTo>
                    <a:pt x="2122944" y="1219799"/>
                  </a:lnTo>
                  <a:lnTo>
                    <a:pt x="2090247" y="1251110"/>
                  </a:lnTo>
                  <a:lnTo>
                    <a:pt x="2054050" y="1280111"/>
                  </a:lnTo>
                  <a:lnTo>
                    <a:pt x="2014592" y="1306656"/>
                  </a:lnTo>
                  <a:lnTo>
                    <a:pt x="1995140" y="1317618"/>
                  </a:lnTo>
                  <a:lnTo>
                    <a:pt x="1228003" y="1317618"/>
                  </a:lnTo>
                  <a:lnTo>
                    <a:pt x="1160959" y="1341678"/>
                  </a:lnTo>
                  <a:lnTo>
                    <a:pt x="1098551" y="1360958"/>
                  </a:lnTo>
                  <a:lnTo>
                    <a:pt x="1042656" y="1373518"/>
                  </a:lnTo>
                  <a:lnTo>
                    <a:pt x="990024" y="1379464"/>
                  </a:lnTo>
                  <a:lnTo>
                    <a:pt x="937868" y="1381386"/>
                  </a:lnTo>
                  <a:close/>
                </a:path>
                <a:path w="2724150" h="1679575">
                  <a:moveTo>
                    <a:pt x="445131" y="1513179"/>
                  </a:moveTo>
                  <a:lnTo>
                    <a:pt x="401889" y="1502649"/>
                  </a:lnTo>
                  <a:lnTo>
                    <a:pt x="356180" y="1475611"/>
                  </a:lnTo>
                  <a:lnTo>
                    <a:pt x="328866" y="1439752"/>
                  </a:lnTo>
                  <a:lnTo>
                    <a:pt x="322041" y="1399725"/>
                  </a:lnTo>
                  <a:lnTo>
                    <a:pt x="337799" y="1360183"/>
                  </a:lnTo>
                  <a:lnTo>
                    <a:pt x="366366" y="1332570"/>
                  </a:lnTo>
                  <a:lnTo>
                    <a:pt x="403517" y="1313322"/>
                  </a:lnTo>
                  <a:lnTo>
                    <a:pt x="445975" y="1303221"/>
                  </a:lnTo>
                  <a:lnTo>
                    <a:pt x="490463" y="1303046"/>
                  </a:lnTo>
                  <a:lnTo>
                    <a:pt x="533705" y="1313576"/>
                  </a:lnTo>
                  <a:lnTo>
                    <a:pt x="579414" y="1340612"/>
                  </a:lnTo>
                  <a:lnTo>
                    <a:pt x="606729" y="1376471"/>
                  </a:lnTo>
                  <a:lnTo>
                    <a:pt x="613554" y="1416500"/>
                  </a:lnTo>
                  <a:lnTo>
                    <a:pt x="597795" y="1456042"/>
                  </a:lnTo>
                  <a:lnTo>
                    <a:pt x="569228" y="1483655"/>
                  </a:lnTo>
                  <a:lnTo>
                    <a:pt x="532077" y="1502903"/>
                  </a:lnTo>
                  <a:lnTo>
                    <a:pt x="489619" y="1513004"/>
                  </a:lnTo>
                  <a:lnTo>
                    <a:pt x="445131" y="1513179"/>
                  </a:lnTo>
                  <a:close/>
                </a:path>
                <a:path w="2724150" h="1679575">
                  <a:moveTo>
                    <a:pt x="1610183" y="1412913"/>
                  </a:moveTo>
                  <a:lnTo>
                    <a:pt x="1547309" y="1410511"/>
                  </a:lnTo>
                  <a:lnTo>
                    <a:pt x="1493842" y="1405202"/>
                  </a:lnTo>
                  <a:lnTo>
                    <a:pt x="1440973" y="1395773"/>
                  </a:lnTo>
                  <a:lnTo>
                    <a:pt x="1394071" y="1384880"/>
                  </a:lnTo>
                  <a:lnTo>
                    <a:pt x="1350937" y="1371864"/>
                  </a:lnTo>
                  <a:lnTo>
                    <a:pt x="1309364" y="1356060"/>
                  </a:lnTo>
                  <a:lnTo>
                    <a:pt x="1267144" y="1336801"/>
                  </a:lnTo>
                  <a:lnTo>
                    <a:pt x="1228003" y="1317618"/>
                  </a:lnTo>
                  <a:lnTo>
                    <a:pt x="1995140" y="1317618"/>
                  </a:lnTo>
                  <a:lnTo>
                    <a:pt x="1926760" y="1351819"/>
                  </a:lnTo>
                  <a:lnTo>
                    <a:pt x="1879036" y="1370079"/>
                  </a:lnTo>
                  <a:lnTo>
                    <a:pt x="1828920" y="1385325"/>
                  </a:lnTo>
                  <a:lnTo>
                    <a:pt x="1776738" y="1397379"/>
                  </a:lnTo>
                  <a:lnTo>
                    <a:pt x="1722729" y="1406093"/>
                  </a:lnTo>
                  <a:lnTo>
                    <a:pt x="1667131" y="1411320"/>
                  </a:lnTo>
                  <a:lnTo>
                    <a:pt x="1610183" y="1412913"/>
                  </a:lnTo>
                  <a:close/>
                </a:path>
              </a:pathLst>
            </a:custGeom>
            <a:solidFill>
              <a:srgbClr val="FFFFFF"/>
            </a:solidFill>
          </p:spPr>
          <p:txBody>
            <a:bodyPr wrap="square" lIns="0" tIns="0" rIns="0" bIns="0" rtlCol="0"/>
            <a:lstStyle/>
            <a:p/>
          </p:txBody>
        </p:sp>
        <p:pic>
          <p:nvPicPr>
            <p:cNvPr id="5" name="object 5"/>
            <p:cNvPicPr/>
            <p:nvPr/>
          </p:nvPicPr>
          <p:blipFill>
            <a:blip r:embed="rId2" cstate="print"/>
            <a:stretch>
              <a:fillRect/>
            </a:stretch>
          </p:blipFill>
          <p:spPr>
            <a:xfrm>
              <a:off x="9040913" y="4158442"/>
              <a:ext cx="309514" cy="208356"/>
            </a:xfrm>
            <a:prstGeom prst="rect">
              <a:avLst/>
            </a:prstGeom>
          </p:spPr>
        </p:pic>
        <p:sp>
          <p:nvSpPr>
            <p:cNvPr id="6" name="object 6"/>
            <p:cNvSpPr/>
            <p:nvPr/>
          </p:nvSpPr>
          <p:spPr>
            <a:xfrm>
              <a:off x="8475959" y="1872875"/>
              <a:ext cx="3505835" cy="2319020"/>
            </a:xfrm>
            <a:custGeom>
              <a:avLst/>
              <a:gdLst/>
              <a:ahLst/>
              <a:cxnLst/>
              <a:rect l="l" t="t" r="r" b="b"/>
              <a:pathLst>
                <a:path w="2724150" h="1513204">
                  <a:moveTo>
                    <a:pt x="401889" y="1502649"/>
                  </a:moveTo>
                  <a:lnTo>
                    <a:pt x="356180" y="1475611"/>
                  </a:lnTo>
                  <a:lnTo>
                    <a:pt x="328866" y="1439752"/>
                  </a:lnTo>
                  <a:lnTo>
                    <a:pt x="322041" y="1399725"/>
                  </a:lnTo>
                  <a:lnTo>
                    <a:pt x="337799" y="1360183"/>
                  </a:lnTo>
                  <a:lnTo>
                    <a:pt x="366366" y="1332569"/>
                  </a:lnTo>
                  <a:lnTo>
                    <a:pt x="403517" y="1313322"/>
                  </a:lnTo>
                  <a:lnTo>
                    <a:pt x="445975" y="1303221"/>
                  </a:lnTo>
                  <a:lnTo>
                    <a:pt x="490463" y="1303046"/>
                  </a:lnTo>
                  <a:lnTo>
                    <a:pt x="533705" y="1313576"/>
                  </a:lnTo>
                  <a:lnTo>
                    <a:pt x="579414" y="1340612"/>
                  </a:lnTo>
                  <a:lnTo>
                    <a:pt x="606729" y="1376471"/>
                  </a:lnTo>
                  <a:lnTo>
                    <a:pt x="613554" y="1416499"/>
                  </a:lnTo>
                  <a:lnTo>
                    <a:pt x="597795" y="1456042"/>
                  </a:lnTo>
                  <a:lnTo>
                    <a:pt x="569228" y="1483655"/>
                  </a:lnTo>
                  <a:lnTo>
                    <a:pt x="532077" y="1502903"/>
                  </a:lnTo>
                  <a:lnTo>
                    <a:pt x="489619" y="1513004"/>
                  </a:lnTo>
                  <a:lnTo>
                    <a:pt x="445131" y="1513179"/>
                  </a:lnTo>
                  <a:lnTo>
                    <a:pt x="401889" y="1502649"/>
                  </a:lnTo>
                  <a:close/>
                </a:path>
                <a:path w="2724150" h="1513204">
                  <a:moveTo>
                    <a:pt x="1493851" y="1405210"/>
                  </a:moveTo>
                  <a:lnTo>
                    <a:pt x="1440973" y="1395773"/>
                  </a:lnTo>
                  <a:lnTo>
                    <a:pt x="1394071" y="1384880"/>
                  </a:lnTo>
                  <a:lnTo>
                    <a:pt x="1350937" y="1371864"/>
                  </a:lnTo>
                  <a:lnTo>
                    <a:pt x="1309364" y="1356060"/>
                  </a:lnTo>
                  <a:lnTo>
                    <a:pt x="1267144" y="1336801"/>
                  </a:lnTo>
                  <a:lnTo>
                    <a:pt x="1228003" y="1317618"/>
                  </a:lnTo>
                  <a:lnTo>
                    <a:pt x="1160959" y="1341678"/>
                  </a:lnTo>
                  <a:lnTo>
                    <a:pt x="1098550" y="1360958"/>
                  </a:lnTo>
                  <a:lnTo>
                    <a:pt x="1042656" y="1373518"/>
                  </a:lnTo>
                  <a:lnTo>
                    <a:pt x="990024" y="1379464"/>
                  </a:lnTo>
                  <a:lnTo>
                    <a:pt x="937868" y="1381386"/>
                  </a:lnTo>
                  <a:lnTo>
                    <a:pt x="886518" y="1379435"/>
                  </a:lnTo>
                  <a:lnTo>
                    <a:pt x="836303" y="1373757"/>
                  </a:lnTo>
                  <a:lnTo>
                    <a:pt x="787553" y="1364503"/>
                  </a:lnTo>
                  <a:lnTo>
                    <a:pt x="740598" y="1351819"/>
                  </a:lnTo>
                  <a:lnTo>
                    <a:pt x="695767" y="1335856"/>
                  </a:lnTo>
                  <a:lnTo>
                    <a:pt x="653390" y="1316762"/>
                  </a:lnTo>
                  <a:lnTo>
                    <a:pt x="613797" y="1294684"/>
                  </a:lnTo>
                  <a:lnTo>
                    <a:pt x="577317" y="1269773"/>
                  </a:lnTo>
                  <a:lnTo>
                    <a:pt x="544280" y="1242175"/>
                  </a:lnTo>
                  <a:lnTo>
                    <a:pt x="515016" y="1212041"/>
                  </a:lnTo>
                  <a:lnTo>
                    <a:pt x="489855" y="1179518"/>
                  </a:lnTo>
                  <a:lnTo>
                    <a:pt x="469125" y="1144755"/>
                  </a:lnTo>
                  <a:lnTo>
                    <a:pt x="453158" y="1107901"/>
                  </a:lnTo>
                  <a:lnTo>
                    <a:pt x="446587" y="1091219"/>
                  </a:lnTo>
                  <a:lnTo>
                    <a:pt x="440575" y="1079729"/>
                  </a:lnTo>
                  <a:lnTo>
                    <a:pt x="435045" y="1073310"/>
                  </a:lnTo>
                  <a:lnTo>
                    <a:pt x="429917" y="1071842"/>
                  </a:lnTo>
                  <a:lnTo>
                    <a:pt x="421516" y="1072793"/>
                  </a:lnTo>
                  <a:lnTo>
                    <a:pt x="405836" y="1073987"/>
                  </a:lnTo>
                  <a:lnTo>
                    <a:pt x="385117" y="1075270"/>
                  </a:lnTo>
                  <a:lnTo>
                    <a:pt x="361603" y="1076491"/>
                  </a:lnTo>
                  <a:lnTo>
                    <a:pt x="309864" y="1076492"/>
                  </a:lnTo>
                  <a:lnTo>
                    <a:pt x="261198" y="1071431"/>
                  </a:lnTo>
                  <a:lnTo>
                    <a:pt x="215387" y="1061245"/>
                  </a:lnTo>
                  <a:lnTo>
                    <a:pt x="172211" y="1045871"/>
                  </a:lnTo>
                  <a:lnTo>
                    <a:pt x="131452" y="1025245"/>
                  </a:lnTo>
                  <a:lnTo>
                    <a:pt x="92891" y="999305"/>
                  </a:lnTo>
                  <a:lnTo>
                    <a:pt x="41830" y="951919"/>
                  </a:lnTo>
                  <a:lnTo>
                    <a:pt x="10903" y="897234"/>
                  </a:lnTo>
                  <a:lnTo>
                    <a:pt x="0" y="849395"/>
                  </a:lnTo>
                  <a:lnTo>
                    <a:pt x="2729" y="797704"/>
                  </a:lnTo>
                  <a:lnTo>
                    <a:pt x="18180" y="747278"/>
                  </a:lnTo>
                  <a:lnTo>
                    <a:pt x="45441" y="703240"/>
                  </a:lnTo>
                  <a:lnTo>
                    <a:pt x="106559" y="651135"/>
                  </a:lnTo>
                  <a:lnTo>
                    <a:pt x="144520" y="628073"/>
                  </a:lnTo>
                  <a:lnTo>
                    <a:pt x="180990" y="611361"/>
                  </a:lnTo>
                  <a:lnTo>
                    <a:pt x="223136" y="595986"/>
                  </a:lnTo>
                  <a:lnTo>
                    <a:pt x="232286" y="561370"/>
                  </a:lnTo>
                  <a:lnTo>
                    <a:pt x="246421" y="523130"/>
                  </a:lnTo>
                  <a:lnTo>
                    <a:pt x="267620" y="487258"/>
                  </a:lnTo>
                  <a:lnTo>
                    <a:pt x="295235" y="454145"/>
                  </a:lnTo>
                  <a:lnTo>
                    <a:pt x="328615" y="424180"/>
                  </a:lnTo>
                  <a:lnTo>
                    <a:pt x="367110" y="397755"/>
                  </a:lnTo>
                  <a:lnTo>
                    <a:pt x="410070" y="375259"/>
                  </a:lnTo>
                  <a:lnTo>
                    <a:pt x="456846" y="357082"/>
                  </a:lnTo>
                  <a:lnTo>
                    <a:pt x="506788" y="343616"/>
                  </a:lnTo>
                  <a:lnTo>
                    <a:pt x="559245" y="335250"/>
                  </a:lnTo>
                  <a:lnTo>
                    <a:pt x="613569" y="332374"/>
                  </a:lnTo>
                  <a:lnTo>
                    <a:pt x="656103" y="332374"/>
                  </a:lnTo>
                  <a:lnTo>
                    <a:pt x="660756" y="300000"/>
                  </a:lnTo>
                  <a:lnTo>
                    <a:pt x="669564" y="262331"/>
                  </a:lnTo>
                  <a:lnTo>
                    <a:pt x="684773" y="225672"/>
                  </a:lnTo>
                  <a:lnTo>
                    <a:pt x="705975" y="190385"/>
                  </a:lnTo>
                  <a:lnTo>
                    <a:pt x="732758" y="156831"/>
                  </a:lnTo>
                  <a:lnTo>
                    <a:pt x="764714" y="125371"/>
                  </a:lnTo>
                  <a:lnTo>
                    <a:pt x="801432" y="96365"/>
                  </a:lnTo>
                  <a:lnTo>
                    <a:pt x="842502" y="70175"/>
                  </a:lnTo>
                  <a:lnTo>
                    <a:pt x="887515" y="47162"/>
                  </a:lnTo>
                  <a:lnTo>
                    <a:pt x="936059" y="27686"/>
                  </a:lnTo>
                  <a:lnTo>
                    <a:pt x="987726" y="12110"/>
                  </a:lnTo>
                  <a:lnTo>
                    <a:pt x="1044621" y="2196"/>
                  </a:lnTo>
                  <a:lnTo>
                    <a:pt x="1134186" y="0"/>
                  </a:lnTo>
                  <a:lnTo>
                    <a:pt x="1186815" y="445"/>
                  </a:lnTo>
                  <a:lnTo>
                    <a:pt x="1252510" y="5877"/>
                  </a:lnTo>
                  <a:lnTo>
                    <a:pt x="1336205" y="28931"/>
                  </a:lnTo>
                  <a:lnTo>
                    <a:pt x="1387978" y="50042"/>
                  </a:lnTo>
                  <a:lnTo>
                    <a:pt x="1435522" y="75143"/>
                  </a:lnTo>
                  <a:lnTo>
                    <a:pt x="1478392" y="103935"/>
                  </a:lnTo>
                  <a:lnTo>
                    <a:pt x="1516142" y="136118"/>
                  </a:lnTo>
                  <a:lnTo>
                    <a:pt x="1548328" y="171394"/>
                  </a:lnTo>
                  <a:lnTo>
                    <a:pt x="1574504" y="209463"/>
                  </a:lnTo>
                  <a:lnTo>
                    <a:pt x="1583290" y="223158"/>
                  </a:lnTo>
                  <a:lnTo>
                    <a:pt x="1591793" y="234050"/>
                  </a:lnTo>
                  <a:lnTo>
                    <a:pt x="1599130" y="241136"/>
                  </a:lnTo>
                  <a:lnTo>
                    <a:pt x="1604419" y="243414"/>
                  </a:lnTo>
                  <a:lnTo>
                    <a:pt x="1611546" y="242076"/>
                  </a:lnTo>
                  <a:lnTo>
                    <a:pt x="1623982" y="239238"/>
                  </a:lnTo>
                  <a:lnTo>
                    <a:pt x="1639978" y="235317"/>
                  </a:lnTo>
                  <a:lnTo>
                    <a:pt x="1657782" y="230729"/>
                  </a:lnTo>
                  <a:lnTo>
                    <a:pt x="1698546" y="222727"/>
                  </a:lnTo>
                  <a:lnTo>
                    <a:pt x="1746299" y="217765"/>
                  </a:lnTo>
                  <a:lnTo>
                    <a:pt x="1796908" y="215987"/>
                  </a:lnTo>
                  <a:lnTo>
                    <a:pt x="1846240" y="217539"/>
                  </a:lnTo>
                  <a:lnTo>
                    <a:pt x="1890164" y="222566"/>
                  </a:lnTo>
                  <a:lnTo>
                    <a:pt x="1944155" y="234547"/>
                  </a:lnTo>
                  <a:lnTo>
                    <a:pt x="1995617" y="251383"/>
                  </a:lnTo>
                  <a:lnTo>
                    <a:pt x="2043741" y="272608"/>
                  </a:lnTo>
                  <a:lnTo>
                    <a:pt x="2087716" y="297760"/>
                  </a:lnTo>
                  <a:lnTo>
                    <a:pt x="2126733" y="326377"/>
                  </a:lnTo>
                  <a:lnTo>
                    <a:pt x="2159981" y="357993"/>
                  </a:lnTo>
                  <a:lnTo>
                    <a:pt x="2186651" y="392147"/>
                  </a:lnTo>
                  <a:lnTo>
                    <a:pt x="2197535" y="407750"/>
                  </a:lnTo>
                  <a:lnTo>
                    <a:pt x="2205927" y="416759"/>
                  </a:lnTo>
                  <a:lnTo>
                    <a:pt x="2213432" y="420455"/>
                  </a:lnTo>
                  <a:lnTo>
                    <a:pt x="2221656" y="420121"/>
                  </a:lnTo>
                  <a:lnTo>
                    <a:pt x="2257114" y="415943"/>
                  </a:lnTo>
                  <a:lnTo>
                    <a:pt x="2306338" y="413895"/>
                  </a:lnTo>
                  <a:lnTo>
                    <a:pt x="2357160" y="414191"/>
                  </a:lnTo>
                  <a:lnTo>
                    <a:pt x="2397408" y="417043"/>
                  </a:lnTo>
                  <a:lnTo>
                    <a:pt x="2450716" y="427708"/>
                  </a:lnTo>
                  <a:lnTo>
                    <a:pt x="2503359" y="444798"/>
                  </a:lnTo>
                  <a:lnTo>
                    <a:pt x="2553398" y="467562"/>
                  </a:lnTo>
                  <a:lnTo>
                    <a:pt x="2598893" y="495246"/>
                  </a:lnTo>
                  <a:lnTo>
                    <a:pt x="2639524" y="528051"/>
                  </a:lnTo>
                  <a:lnTo>
                    <a:pt x="2672234" y="563486"/>
                  </a:lnTo>
                  <a:lnTo>
                    <a:pt x="2697011" y="600993"/>
                  </a:lnTo>
                  <a:lnTo>
                    <a:pt x="2713843" y="640010"/>
                  </a:lnTo>
                  <a:lnTo>
                    <a:pt x="2722716" y="679978"/>
                  </a:lnTo>
                  <a:lnTo>
                    <a:pt x="2723619" y="720336"/>
                  </a:lnTo>
                  <a:lnTo>
                    <a:pt x="2716539" y="760524"/>
                  </a:lnTo>
                  <a:lnTo>
                    <a:pt x="2701463" y="799981"/>
                  </a:lnTo>
                  <a:lnTo>
                    <a:pt x="2678378" y="838146"/>
                  </a:lnTo>
                  <a:lnTo>
                    <a:pt x="2647273" y="874460"/>
                  </a:lnTo>
                  <a:lnTo>
                    <a:pt x="2608135" y="908363"/>
                  </a:lnTo>
                  <a:lnTo>
                    <a:pt x="2570905" y="933392"/>
                  </a:lnTo>
                  <a:lnTo>
                    <a:pt x="2531140" y="954326"/>
                  </a:lnTo>
                  <a:lnTo>
                    <a:pt x="2488934" y="971139"/>
                  </a:lnTo>
                  <a:lnTo>
                    <a:pt x="2444380" y="983803"/>
                  </a:lnTo>
                  <a:lnTo>
                    <a:pt x="2397573" y="992292"/>
                  </a:lnTo>
                  <a:lnTo>
                    <a:pt x="2348605" y="996581"/>
                  </a:lnTo>
                  <a:lnTo>
                    <a:pt x="2297571" y="996642"/>
                  </a:lnTo>
                  <a:lnTo>
                    <a:pt x="2234337" y="994134"/>
                  </a:lnTo>
                  <a:lnTo>
                    <a:pt x="2225549" y="1033760"/>
                  </a:lnTo>
                  <a:lnTo>
                    <a:pt x="2213942" y="1074408"/>
                  </a:lnTo>
                  <a:lnTo>
                    <a:pt x="2197638" y="1113484"/>
                  </a:lnTo>
                  <a:lnTo>
                    <a:pt x="2176878" y="1150839"/>
                  </a:lnTo>
                  <a:lnTo>
                    <a:pt x="2151900" y="1186327"/>
                  </a:lnTo>
                  <a:lnTo>
                    <a:pt x="2122943" y="1219799"/>
                  </a:lnTo>
                  <a:lnTo>
                    <a:pt x="2090247" y="1251110"/>
                  </a:lnTo>
                  <a:lnTo>
                    <a:pt x="2054050" y="1280111"/>
                  </a:lnTo>
                  <a:lnTo>
                    <a:pt x="2014591" y="1306656"/>
                  </a:lnTo>
                  <a:lnTo>
                    <a:pt x="1972110" y="1330597"/>
                  </a:lnTo>
                  <a:lnTo>
                    <a:pt x="1926845" y="1351787"/>
                  </a:lnTo>
                  <a:lnTo>
                    <a:pt x="1879036" y="1370079"/>
                  </a:lnTo>
                  <a:lnTo>
                    <a:pt x="1828920" y="1385325"/>
                  </a:lnTo>
                  <a:lnTo>
                    <a:pt x="1776738" y="1397379"/>
                  </a:lnTo>
                  <a:lnTo>
                    <a:pt x="1722729" y="1406093"/>
                  </a:lnTo>
                  <a:lnTo>
                    <a:pt x="1667131" y="1411320"/>
                  </a:lnTo>
                  <a:lnTo>
                    <a:pt x="1610183" y="1412913"/>
                  </a:lnTo>
                  <a:lnTo>
                    <a:pt x="1579480" y="1412202"/>
                  </a:lnTo>
                  <a:lnTo>
                    <a:pt x="1547309" y="1410511"/>
                  </a:lnTo>
                  <a:lnTo>
                    <a:pt x="1517490" y="1408093"/>
                  </a:lnTo>
                  <a:lnTo>
                    <a:pt x="1493842" y="1405202"/>
                  </a:lnTo>
                  <a:close/>
                </a:path>
              </a:pathLst>
            </a:custGeom>
            <a:ln w="18211">
              <a:solidFill>
                <a:srgbClr val="000000"/>
              </a:solidFill>
            </a:ln>
          </p:spPr>
          <p:txBody>
            <a:bodyPr wrap="square" lIns="0" tIns="0" rIns="0" bIns="0" rtlCol="0"/>
            <a:lstStyle/>
            <a:p/>
          </p:txBody>
        </p:sp>
        <p:pic>
          <p:nvPicPr>
            <p:cNvPr id="7" name="object 7"/>
            <p:cNvPicPr/>
            <p:nvPr/>
          </p:nvPicPr>
          <p:blipFill>
            <a:blip r:embed="rId3" cstate="print"/>
            <a:stretch>
              <a:fillRect/>
            </a:stretch>
          </p:blipFill>
          <p:spPr>
            <a:xfrm>
              <a:off x="5578667" y="2669389"/>
              <a:ext cx="2019299" cy="1460499"/>
            </a:xfrm>
            <a:prstGeom prst="rect">
              <a:avLst/>
            </a:prstGeom>
          </p:spPr>
        </p:pic>
        <p:sp>
          <p:nvSpPr>
            <p:cNvPr id="8" name="object 8"/>
            <p:cNvSpPr/>
            <p:nvPr/>
          </p:nvSpPr>
          <p:spPr>
            <a:xfrm>
              <a:off x="5077439" y="2276735"/>
              <a:ext cx="2324100" cy="2319020"/>
            </a:xfrm>
            <a:custGeom>
              <a:avLst/>
              <a:gdLst/>
              <a:ahLst/>
              <a:cxnLst/>
              <a:rect l="l" t="t" r="r" b="b"/>
              <a:pathLst>
                <a:path w="2324100" h="2319020">
                  <a:moveTo>
                    <a:pt x="229040" y="2318798"/>
                  </a:moveTo>
                  <a:lnTo>
                    <a:pt x="218922" y="2318798"/>
                  </a:lnTo>
                  <a:lnTo>
                    <a:pt x="218922" y="2097412"/>
                  </a:lnTo>
                  <a:lnTo>
                    <a:pt x="0" y="2097412"/>
                  </a:lnTo>
                  <a:lnTo>
                    <a:pt x="0" y="2087746"/>
                  </a:lnTo>
                  <a:lnTo>
                    <a:pt x="218922" y="2087746"/>
                  </a:lnTo>
                  <a:lnTo>
                    <a:pt x="218922" y="75482"/>
                  </a:lnTo>
                  <a:lnTo>
                    <a:pt x="183508" y="97115"/>
                  </a:lnTo>
                  <a:lnTo>
                    <a:pt x="203745" y="48327"/>
                  </a:lnTo>
                  <a:lnTo>
                    <a:pt x="223981" y="0"/>
                  </a:lnTo>
                  <a:lnTo>
                    <a:pt x="244218" y="48327"/>
                  </a:lnTo>
                  <a:lnTo>
                    <a:pt x="264454" y="97115"/>
                  </a:lnTo>
                  <a:lnTo>
                    <a:pt x="229040" y="75482"/>
                  </a:lnTo>
                  <a:lnTo>
                    <a:pt x="229040" y="2087746"/>
                  </a:lnTo>
                  <a:lnTo>
                    <a:pt x="2248095" y="2087746"/>
                  </a:lnTo>
                  <a:lnTo>
                    <a:pt x="2226479" y="2051846"/>
                  </a:lnTo>
                  <a:lnTo>
                    <a:pt x="2275231" y="2072097"/>
                  </a:lnTo>
                  <a:lnTo>
                    <a:pt x="2323523" y="2092349"/>
                  </a:lnTo>
                  <a:lnTo>
                    <a:pt x="2275231" y="2112600"/>
                  </a:lnTo>
                  <a:lnTo>
                    <a:pt x="2226479" y="2132852"/>
                  </a:lnTo>
                  <a:lnTo>
                    <a:pt x="2248095" y="2097412"/>
                  </a:lnTo>
                  <a:lnTo>
                    <a:pt x="229040" y="2097412"/>
                  </a:lnTo>
                  <a:lnTo>
                    <a:pt x="229040" y="2318798"/>
                  </a:lnTo>
                  <a:close/>
                </a:path>
              </a:pathLst>
            </a:custGeom>
            <a:solidFill>
              <a:srgbClr val="EFF0F1"/>
            </a:solidFill>
          </p:spPr>
          <p:txBody>
            <a:bodyPr wrap="square" lIns="0" tIns="0" rIns="0" bIns="0" rtlCol="0"/>
            <a:lstStyle/>
            <a:p/>
          </p:txBody>
        </p:sp>
      </p:grpSp>
      <p:sp>
        <p:nvSpPr>
          <p:cNvPr id="10" name="object 10"/>
          <p:cNvSpPr txBox="1">
            <a:spLocks noGrp="1"/>
          </p:cNvSpPr>
          <p:nvPr>
            <p:ph type="title"/>
          </p:nvPr>
        </p:nvSpPr>
        <p:spPr>
          <a:xfrm>
            <a:off x="2972091" y="308165"/>
            <a:ext cx="6289675" cy="570230"/>
          </a:xfrm>
          <a:prstGeom prst="rect">
            <a:avLst/>
          </a:prstGeom>
        </p:spPr>
        <p:txBody>
          <a:bodyPr vert="horz" wrap="square" lIns="0" tIns="15240" rIns="0" bIns="0" rtlCol="0">
            <a:spAutoFit/>
          </a:bodyPr>
          <a:lstStyle/>
          <a:p>
            <a:pPr marL="12700">
              <a:lnSpc>
                <a:spcPct val="100000"/>
              </a:lnSpc>
              <a:spcBef>
                <a:spcPts val="120"/>
              </a:spcBef>
            </a:pPr>
            <a:r>
              <a:rPr sz="3550" b="1" spc="-95" dirty="0">
                <a:solidFill>
                  <a:srgbClr val="000000"/>
                </a:solidFill>
                <a:latin typeface="Times New Roman" panose="02020503050405090304"/>
                <a:cs typeface="Times New Roman" panose="02020503050405090304"/>
              </a:rPr>
              <a:t>Environmental</a:t>
            </a:r>
            <a:r>
              <a:rPr sz="3550" b="1" spc="5" dirty="0">
                <a:solidFill>
                  <a:srgbClr val="000000"/>
                </a:solidFill>
                <a:latin typeface="Times New Roman" panose="02020503050405090304"/>
                <a:cs typeface="Times New Roman" panose="02020503050405090304"/>
              </a:rPr>
              <a:t> </a:t>
            </a:r>
            <a:r>
              <a:rPr sz="3550" b="1" spc="-60" dirty="0">
                <a:solidFill>
                  <a:srgbClr val="000000"/>
                </a:solidFill>
                <a:latin typeface="Times New Roman" panose="02020503050405090304"/>
                <a:cs typeface="Times New Roman" panose="02020503050405090304"/>
              </a:rPr>
              <a:t>conditions</a:t>
            </a:r>
            <a:r>
              <a:rPr sz="3550" b="1" spc="10" dirty="0">
                <a:solidFill>
                  <a:srgbClr val="000000"/>
                </a:solidFill>
                <a:latin typeface="Times New Roman" panose="02020503050405090304"/>
                <a:cs typeface="Times New Roman" panose="02020503050405090304"/>
              </a:rPr>
              <a:t> </a:t>
            </a:r>
            <a:r>
              <a:rPr sz="3550" b="1" spc="-90" dirty="0">
                <a:solidFill>
                  <a:srgbClr val="000000"/>
                </a:solidFill>
                <a:latin typeface="Times New Roman" panose="02020503050405090304"/>
                <a:cs typeface="Times New Roman" panose="02020503050405090304"/>
              </a:rPr>
              <a:t>matter!</a:t>
            </a:r>
            <a:endParaRPr sz="3550">
              <a:latin typeface="Times New Roman" panose="02020503050405090304"/>
              <a:cs typeface="Times New Roman" panose="02020503050405090304"/>
            </a:endParaRPr>
          </a:p>
        </p:txBody>
      </p:sp>
      <p:sp>
        <p:nvSpPr>
          <p:cNvPr id="11" name="object 11"/>
          <p:cNvSpPr txBox="1"/>
          <p:nvPr/>
        </p:nvSpPr>
        <p:spPr>
          <a:xfrm>
            <a:off x="6019845" y="2591084"/>
            <a:ext cx="1480185" cy="311785"/>
          </a:xfrm>
          <a:prstGeom prst="rect">
            <a:avLst/>
          </a:prstGeom>
        </p:spPr>
        <p:txBody>
          <a:bodyPr vert="horz" wrap="square" lIns="0" tIns="12065" rIns="0" bIns="0" rtlCol="0">
            <a:spAutoFit/>
          </a:bodyPr>
          <a:lstStyle/>
          <a:p>
            <a:pPr marL="12700">
              <a:lnSpc>
                <a:spcPct val="100000"/>
              </a:lnSpc>
              <a:spcBef>
                <a:spcPts val="95"/>
              </a:spcBef>
            </a:pPr>
            <a:r>
              <a:rPr sz="1950" b="1" spc="-25" dirty="0">
                <a:latin typeface="Times New Roman" panose="02020503050405090304"/>
                <a:cs typeface="Times New Roman" panose="02020503050405090304"/>
              </a:rPr>
              <a:t>G</a:t>
            </a:r>
            <a:r>
              <a:rPr sz="1950" b="1" spc="-120" dirty="0">
                <a:latin typeface="Times New Roman" panose="02020503050405090304"/>
                <a:cs typeface="Times New Roman" panose="02020503050405090304"/>
              </a:rPr>
              <a:t>r</a:t>
            </a:r>
            <a:r>
              <a:rPr sz="1950" b="1" spc="-5" dirty="0">
                <a:latin typeface="Times New Roman" panose="02020503050405090304"/>
                <a:cs typeface="Times New Roman" panose="02020503050405090304"/>
              </a:rPr>
              <a:t>o</a:t>
            </a:r>
            <a:r>
              <a:rPr sz="1950" b="1" spc="-114" dirty="0">
                <a:latin typeface="Times New Roman" panose="02020503050405090304"/>
                <a:cs typeface="Times New Roman" panose="02020503050405090304"/>
              </a:rPr>
              <a:t>w</a:t>
            </a:r>
            <a:r>
              <a:rPr sz="1950" b="1" spc="-5" dirty="0">
                <a:latin typeface="Times New Roman" panose="02020503050405090304"/>
                <a:cs typeface="Times New Roman" panose="02020503050405090304"/>
              </a:rPr>
              <a:t>t</a:t>
            </a:r>
            <a:r>
              <a:rPr sz="1950" b="1" spc="-114" dirty="0">
                <a:latin typeface="Times New Roman" panose="02020503050405090304"/>
                <a:cs typeface="Times New Roman" panose="02020503050405090304"/>
              </a:rPr>
              <a:t>h</a:t>
            </a:r>
            <a:r>
              <a:rPr sz="1950" b="1" spc="-5" dirty="0">
                <a:latin typeface="Times New Roman" panose="02020503050405090304"/>
                <a:cs typeface="Times New Roman" panose="02020503050405090304"/>
              </a:rPr>
              <a:t> </a:t>
            </a:r>
            <a:r>
              <a:rPr sz="1950" b="1" spc="-130" dirty="0">
                <a:latin typeface="Times New Roman" panose="02020503050405090304"/>
                <a:cs typeface="Times New Roman" panose="02020503050405090304"/>
              </a:rPr>
              <a:t>m</a:t>
            </a:r>
            <a:r>
              <a:rPr sz="1950" b="1" spc="-15" dirty="0">
                <a:latin typeface="Times New Roman" panose="02020503050405090304"/>
                <a:cs typeface="Times New Roman" panose="02020503050405090304"/>
              </a:rPr>
              <a:t>e</a:t>
            </a:r>
            <a:r>
              <a:rPr sz="1950" b="1" spc="-114" dirty="0">
                <a:latin typeface="Times New Roman" panose="02020503050405090304"/>
                <a:cs typeface="Times New Roman" panose="02020503050405090304"/>
              </a:rPr>
              <a:t>d</a:t>
            </a:r>
            <a:r>
              <a:rPr sz="1950" b="1" spc="-15" dirty="0">
                <a:latin typeface="Times New Roman" panose="02020503050405090304"/>
                <a:cs typeface="Times New Roman" panose="02020503050405090304"/>
              </a:rPr>
              <a:t>i</a:t>
            </a:r>
            <a:r>
              <a:rPr sz="1950" b="1" spc="-5" dirty="0">
                <a:latin typeface="Times New Roman" panose="02020503050405090304"/>
                <a:cs typeface="Times New Roman" panose="02020503050405090304"/>
              </a:rPr>
              <a:t>a</a:t>
            </a:r>
            <a:endParaRPr lang="en-US" sz="1950">
              <a:latin typeface="Times New Roman" panose="02020503050405090304"/>
              <a:cs typeface="Times New Roman" panose="02020503050405090304"/>
            </a:endParaRPr>
          </a:p>
        </p:txBody>
      </p:sp>
      <p:sp>
        <p:nvSpPr>
          <p:cNvPr id="12" name="object 12"/>
          <p:cNvSpPr txBox="1"/>
          <p:nvPr/>
        </p:nvSpPr>
        <p:spPr>
          <a:xfrm>
            <a:off x="9372600" y="1905000"/>
            <a:ext cx="2105025" cy="1152525"/>
          </a:xfrm>
          <a:prstGeom prst="rect">
            <a:avLst/>
          </a:prstGeom>
        </p:spPr>
        <p:txBody>
          <a:bodyPr vert="horz" wrap="square" lIns="0" tIns="12065" rIns="0" bIns="0" rtlCol="0">
            <a:noAutofit/>
          </a:bodyPr>
          <a:lstStyle/>
          <a:p>
            <a:pPr marL="12700">
              <a:lnSpc>
                <a:spcPct val="100000"/>
              </a:lnSpc>
              <a:spcBef>
                <a:spcPts val="95"/>
              </a:spcBef>
            </a:pPr>
            <a:r>
              <a:rPr lang="en-US" sz="1950" b="1">
                <a:latin typeface="Times New Roman Bold" panose="02020503050405090304" charset="0"/>
                <a:cs typeface="Times New Roman Bold" panose="02020503050405090304" charset="0"/>
              </a:rPr>
              <a:t>Physical conditions: light exposure,osmolarity,</a:t>
            </a:r>
            <a:r>
              <a:rPr lang="en-US" sz="1950" b="1">
                <a:latin typeface="Times New Roman Bold" panose="02020503050405090304" charset="0"/>
                <a:cs typeface="Times New Roman Bold" panose="02020503050405090304" charset="0"/>
                <a:sym typeface="+mn-ea"/>
              </a:rPr>
              <a:t>temperature,</a:t>
            </a:r>
            <a:r>
              <a:rPr lang="en-US" sz="1950" b="1">
                <a:latin typeface="Times New Roman Bold" panose="02020503050405090304" charset="0"/>
                <a:cs typeface="Times New Roman Bold" panose="02020503050405090304" charset="0"/>
              </a:rPr>
              <a:t> ...</a:t>
            </a:r>
            <a:endParaRPr lang="en-US" sz="1950" b="1">
              <a:latin typeface="Times New Roman Bold" panose="02020503050405090304" charset="0"/>
              <a:cs typeface="Times New Roman Bold" panose="02020503050405090304" charset="0"/>
            </a:endParaRPr>
          </a:p>
        </p:txBody>
      </p:sp>
      <p:sp>
        <p:nvSpPr>
          <p:cNvPr id="16" name="Rounded Rectangle 15"/>
          <p:cNvSpPr/>
          <p:nvPr/>
        </p:nvSpPr>
        <p:spPr>
          <a:xfrm>
            <a:off x="1981200" y="2291715"/>
            <a:ext cx="1762125" cy="5334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Temperature</a:t>
            </a:r>
            <a:endParaRPr lang="en-US">
              <a:solidFill>
                <a:schemeClr val="tx1"/>
              </a:solidFill>
            </a:endParaRPr>
          </a:p>
        </p:txBody>
      </p:sp>
      <p:sp>
        <p:nvSpPr>
          <p:cNvPr id="19" name="Rounded Rectangle 18"/>
          <p:cNvSpPr/>
          <p:nvPr/>
        </p:nvSpPr>
        <p:spPr>
          <a:xfrm>
            <a:off x="2133600" y="3435985"/>
            <a:ext cx="1480820" cy="5334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Enzyme</a:t>
            </a:r>
            <a:endParaRPr lang="en-US">
              <a:solidFill>
                <a:schemeClr val="tx1"/>
              </a:solidFill>
            </a:endParaRPr>
          </a:p>
        </p:txBody>
      </p:sp>
      <p:sp>
        <p:nvSpPr>
          <p:cNvPr id="22" name="Rounded Rectangle 21"/>
          <p:cNvSpPr/>
          <p:nvPr/>
        </p:nvSpPr>
        <p:spPr>
          <a:xfrm>
            <a:off x="2133600" y="5619115"/>
            <a:ext cx="1480820" cy="5334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Growth rate</a:t>
            </a:r>
            <a:endParaRPr lang="en-US">
              <a:solidFill>
                <a:schemeClr val="tx1"/>
              </a:solidFill>
            </a:endParaRPr>
          </a:p>
        </p:txBody>
      </p:sp>
      <p:cxnSp>
        <p:nvCxnSpPr>
          <p:cNvPr id="25" name="Straight Arrow Connector 24"/>
          <p:cNvCxnSpPr>
            <a:stCxn id="16" idx="2"/>
            <a:endCxn id="19" idx="0"/>
          </p:cNvCxnSpPr>
          <p:nvPr/>
        </p:nvCxnSpPr>
        <p:spPr>
          <a:xfrm>
            <a:off x="2862580" y="2825115"/>
            <a:ext cx="11430" cy="6108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p:nvPr/>
        </p:nvCxnSpPr>
        <p:spPr>
          <a:xfrm>
            <a:off x="2895600" y="3977640"/>
            <a:ext cx="11430" cy="6108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7" name="Rounded Rectangle 26"/>
          <p:cNvSpPr/>
          <p:nvPr/>
        </p:nvSpPr>
        <p:spPr>
          <a:xfrm>
            <a:off x="1981200" y="4628515"/>
            <a:ext cx="2065020" cy="5334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Metabolic pathways </a:t>
            </a:r>
            <a:endParaRPr lang="en-US">
              <a:solidFill>
                <a:schemeClr val="tx1"/>
              </a:solidFill>
            </a:endParaRPr>
          </a:p>
        </p:txBody>
      </p:sp>
      <p:cxnSp>
        <p:nvCxnSpPr>
          <p:cNvPr id="28" name="Straight Arrow Connector 27"/>
          <p:cNvCxnSpPr/>
          <p:nvPr/>
        </p:nvCxnSpPr>
        <p:spPr>
          <a:xfrm>
            <a:off x="2895600" y="5238115"/>
            <a:ext cx="0" cy="3810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Curved Connector 29"/>
          <p:cNvCxnSpPr>
            <a:stCxn id="7" idx="1"/>
            <a:endCxn id="27" idx="3"/>
          </p:cNvCxnSpPr>
          <p:nvPr/>
        </p:nvCxnSpPr>
        <p:spPr>
          <a:xfrm rot="10800000" flipV="1">
            <a:off x="4046220" y="2834005"/>
            <a:ext cx="1713865" cy="2061210"/>
          </a:xfrm>
          <a:prstGeom prst="curvedConnector3">
            <a:avLst>
              <a:gd name="adj1" fmla="val 4998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Curved Connector 32"/>
          <p:cNvCxnSpPr>
            <a:endCxn id="16" idx="0"/>
          </p:cNvCxnSpPr>
          <p:nvPr/>
        </p:nvCxnSpPr>
        <p:spPr>
          <a:xfrm rot="10800000" flipV="1">
            <a:off x="2861945" y="1518285"/>
            <a:ext cx="6737985" cy="773430"/>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sp>
        <p:nvSpPr>
          <p:cNvPr id="34" name="Text Box 33"/>
          <p:cNvSpPr txBox="1"/>
          <p:nvPr/>
        </p:nvSpPr>
        <p:spPr>
          <a:xfrm>
            <a:off x="4114800" y="1143000"/>
            <a:ext cx="4064000" cy="460375"/>
          </a:xfrm>
          <a:prstGeom prst="rect">
            <a:avLst/>
          </a:prstGeom>
          <a:noFill/>
        </p:spPr>
        <p:txBody>
          <a:bodyPr wrap="square" rtlCol="0">
            <a:spAutoFit/>
          </a:bodyPr>
          <a:lstStyle/>
          <a:p>
            <a:r>
              <a:rPr lang="en-US" sz="2400" b="1"/>
              <a:t>Here, we focused on</a:t>
            </a:r>
            <a:endParaRPr 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animBg="1"/>
      <p:bldP spid="16" grpId="1" animBg="1"/>
      <p:bldP spid="19" grpId="0" animBg="1"/>
      <p:bldP spid="19" grpId="1" animBg="1"/>
      <p:bldP spid="22" grpId="0" animBg="1"/>
      <p:bldP spid="22" grpId="1" animBg="1"/>
      <p:bldP spid="27" grpId="0" animBg="1"/>
      <p:bldP spid="27" grpId="1"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7"/>
          <p:cNvSpPr txBox="1"/>
          <p:nvPr/>
        </p:nvSpPr>
        <p:spPr>
          <a:xfrm>
            <a:off x="354367" y="4884198"/>
            <a:ext cx="7109460" cy="2676525"/>
          </a:xfrm>
          <a:prstGeom prst="rect">
            <a:avLst/>
          </a:prstGeom>
        </p:spPr>
        <p:txBody>
          <a:bodyPr vert="horz" wrap="square" lIns="0" tIns="13335" rIns="0" bIns="0" rtlCol="0" anchor="t">
            <a:noAutofit/>
          </a:bodyPr>
          <a:lstStyle/>
          <a:p>
            <a:pPr marL="355600" marR="5080" indent="-342900">
              <a:lnSpc>
                <a:spcPct val="100000"/>
              </a:lnSpc>
              <a:spcBef>
                <a:spcPts val="105"/>
              </a:spcBef>
              <a:buFont typeface="Arial" panose="020B0604020202090204"/>
              <a:buChar char="•"/>
              <a:tabLst>
                <a:tab pos="354965" algn="l"/>
                <a:tab pos="355600" algn="l"/>
              </a:tabLst>
            </a:pPr>
            <a:r>
              <a:rPr sz="2400" spc="-5" dirty="0">
                <a:solidFill>
                  <a:schemeClr val="tx1"/>
                </a:solidFill>
                <a:latin typeface="Times New Roman" panose="02020503050405090304"/>
                <a:cs typeface="Times New Roman" panose="02020503050405090304"/>
              </a:rPr>
              <a:t>First identified </a:t>
            </a:r>
            <a:r>
              <a:rPr sz="2400" dirty="0">
                <a:solidFill>
                  <a:schemeClr val="tx1"/>
                </a:solidFill>
                <a:latin typeface="Times New Roman" panose="02020503050405090304"/>
                <a:cs typeface="Times New Roman" panose="02020503050405090304"/>
              </a:rPr>
              <a:t>as an early </a:t>
            </a:r>
            <a:r>
              <a:rPr sz="2400" spc="-5" dirty="0">
                <a:solidFill>
                  <a:schemeClr val="tx1"/>
                </a:solidFill>
                <a:latin typeface="Times New Roman" panose="02020503050405090304"/>
                <a:cs typeface="Times New Roman" panose="02020503050405090304"/>
              </a:rPr>
              <a:t>colonizer </a:t>
            </a:r>
            <a:r>
              <a:rPr sz="2400" spc="-484" dirty="0">
                <a:solidFill>
                  <a:schemeClr val="tx1"/>
                </a:solidFill>
                <a:latin typeface="Times New Roman" panose="02020503050405090304"/>
                <a:cs typeface="Times New Roman" panose="02020503050405090304"/>
              </a:rPr>
              <a:t> </a:t>
            </a:r>
            <a:r>
              <a:rPr sz="2400" spc="-5" dirty="0">
                <a:solidFill>
                  <a:schemeClr val="tx1"/>
                </a:solidFill>
                <a:latin typeface="Times New Roman" panose="02020503050405090304"/>
                <a:cs typeface="Times New Roman" panose="02020503050405090304"/>
              </a:rPr>
              <a:t>of</a:t>
            </a:r>
            <a:r>
              <a:rPr sz="2400" spc="5" dirty="0">
                <a:solidFill>
                  <a:schemeClr val="tx1"/>
                </a:solidFill>
                <a:latin typeface="Times New Roman" panose="02020503050405090304"/>
                <a:cs typeface="Times New Roman" panose="02020503050405090304"/>
              </a:rPr>
              <a:t> </a:t>
            </a:r>
            <a:r>
              <a:rPr sz="2400" spc="-5" dirty="0">
                <a:solidFill>
                  <a:schemeClr val="tx1"/>
                </a:solidFill>
                <a:latin typeface="Times New Roman" panose="02020503050405090304"/>
                <a:cs typeface="Times New Roman" panose="02020503050405090304"/>
              </a:rPr>
              <a:t>synthetic chitin particles </a:t>
            </a:r>
            <a:r>
              <a:rPr sz="2400" dirty="0">
                <a:solidFill>
                  <a:schemeClr val="tx1"/>
                </a:solidFill>
                <a:latin typeface="Times New Roman" panose="02020503050405090304"/>
                <a:cs typeface="Times New Roman" panose="02020503050405090304"/>
              </a:rPr>
              <a:t> </a:t>
            </a:r>
            <a:r>
              <a:rPr sz="2400" spc="-5" dirty="0">
                <a:solidFill>
                  <a:schemeClr val="tx1"/>
                </a:solidFill>
                <a:latin typeface="Times New Roman" panose="02020503050405090304"/>
                <a:cs typeface="Times New Roman" panose="02020503050405090304"/>
              </a:rPr>
              <a:t>incubated</a:t>
            </a:r>
            <a:r>
              <a:rPr sz="2400" spc="-10" dirty="0">
                <a:solidFill>
                  <a:schemeClr val="tx1"/>
                </a:solidFill>
                <a:latin typeface="Times New Roman" panose="02020503050405090304"/>
                <a:cs typeface="Times New Roman" panose="02020503050405090304"/>
              </a:rPr>
              <a:t> </a:t>
            </a:r>
            <a:r>
              <a:rPr sz="2400" spc="-5" dirty="0">
                <a:solidFill>
                  <a:schemeClr val="tx1"/>
                </a:solidFill>
                <a:latin typeface="Times New Roman" panose="02020503050405090304"/>
                <a:cs typeface="Times New Roman" panose="02020503050405090304"/>
              </a:rPr>
              <a:t>in </a:t>
            </a:r>
            <a:r>
              <a:rPr sz="2400" dirty="0">
                <a:solidFill>
                  <a:schemeClr val="tx1"/>
                </a:solidFill>
                <a:latin typeface="Times New Roman" panose="02020503050405090304"/>
                <a:cs typeface="Times New Roman" panose="02020503050405090304"/>
              </a:rPr>
              <a:t>seawater</a:t>
            </a:r>
            <a:endParaRPr sz="2400">
              <a:solidFill>
                <a:schemeClr val="tx1"/>
              </a:solidFill>
              <a:latin typeface="Times New Roman" panose="02020503050405090304"/>
              <a:cs typeface="Times New Roman" panose="02020503050405090304"/>
            </a:endParaRPr>
          </a:p>
          <a:p>
            <a:pPr marL="12700" marR="102870">
              <a:lnSpc>
                <a:spcPct val="100000"/>
              </a:lnSpc>
              <a:tabLst>
                <a:tab pos="354965" algn="l"/>
                <a:tab pos="355600" algn="l"/>
              </a:tabLst>
            </a:pPr>
            <a:endParaRPr lang="en-US" sz="2400" spc="-10" dirty="0">
              <a:latin typeface="Times New Roman" panose="02020503050405090304"/>
              <a:cs typeface="Times New Roman" panose="02020503050405090304"/>
            </a:endParaRPr>
          </a:p>
        </p:txBody>
      </p:sp>
      <p:pic>
        <p:nvPicPr>
          <p:cNvPr id="25" name="Picture 24"/>
          <p:cNvPicPr>
            <a:picLocks noChangeAspect="1"/>
          </p:cNvPicPr>
          <p:nvPr/>
        </p:nvPicPr>
        <p:blipFill>
          <a:blip r:embed="rId1"/>
          <a:stretch>
            <a:fillRect/>
          </a:stretch>
        </p:blipFill>
        <p:spPr>
          <a:xfrm>
            <a:off x="1865790" y="959528"/>
            <a:ext cx="2982595" cy="3068320"/>
          </a:xfrm>
          <a:prstGeom prst="rect">
            <a:avLst/>
          </a:prstGeom>
        </p:spPr>
      </p:pic>
      <p:pic>
        <p:nvPicPr>
          <p:cNvPr id="28" name="Picture 27" descr="Screenshot_2024-07-27_at_19.51.45-removebg-preview"/>
          <p:cNvPicPr>
            <a:picLocks noChangeAspect="1"/>
          </p:cNvPicPr>
          <p:nvPr/>
        </p:nvPicPr>
        <p:blipFill>
          <a:blip r:embed="rId2"/>
          <a:stretch>
            <a:fillRect/>
          </a:stretch>
        </p:blipFill>
        <p:spPr>
          <a:xfrm>
            <a:off x="6705600" y="914400"/>
            <a:ext cx="5162550" cy="4381500"/>
          </a:xfrm>
          <a:prstGeom prst="rect">
            <a:avLst/>
          </a:prstGeom>
        </p:spPr>
      </p:pic>
      <p:sp>
        <p:nvSpPr>
          <p:cNvPr id="29" name="Text Box 28"/>
          <p:cNvSpPr txBox="1"/>
          <p:nvPr/>
        </p:nvSpPr>
        <p:spPr>
          <a:xfrm>
            <a:off x="152400" y="6499860"/>
            <a:ext cx="12454890" cy="291465"/>
          </a:xfrm>
          <a:prstGeom prst="rect">
            <a:avLst/>
          </a:prstGeom>
          <a:noFill/>
        </p:spPr>
        <p:txBody>
          <a:bodyPr wrap="square" rtlCol="0" anchor="t">
            <a:spAutoFit/>
          </a:bodyPr>
          <a:lstStyle/>
          <a:p>
            <a:r>
              <a:rPr lang="en-US" sz="1300"/>
              <a:t>Pontrelli, Sammy, et al. "Metabolic cross-feeding structures the assembly of polysaccharide degrading communities." Science advances 8.8 (2022): eabk3076.</a:t>
            </a:r>
            <a:endParaRPr lang="en-US" sz="1300"/>
          </a:p>
        </p:txBody>
      </p:sp>
      <p:sp>
        <p:nvSpPr>
          <p:cNvPr id="31" name="Text Box 30"/>
          <p:cNvSpPr txBox="1"/>
          <p:nvPr/>
        </p:nvSpPr>
        <p:spPr>
          <a:xfrm>
            <a:off x="533400" y="152400"/>
            <a:ext cx="11210290" cy="368300"/>
          </a:xfrm>
          <a:prstGeom prst="rect">
            <a:avLst/>
          </a:prstGeom>
          <a:noFill/>
        </p:spPr>
        <p:txBody>
          <a:bodyPr wrap="square" lIns="91440" tIns="45720" rIns="91440" bIns="45720" rtlCol="0" anchor="t">
            <a:spAutoFit/>
          </a:bodyPr>
          <a:lstStyle/>
          <a:p>
            <a:r>
              <a:rPr lang="en-US" b="1" dirty="0"/>
              <a:t>To study the physiology of marine heterotrophic bacteria, we focused on the well-studied strain 1A01</a:t>
            </a:r>
            <a:endParaRPr lang="en-US" b="1" dirty="0"/>
          </a:p>
        </p:txBody>
      </p:sp>
      <p:cxnSp>
        <p:nvCxnSpPr>
          <p:cNvPr id="3" name="直接箭头连接符 2"/>
          <p:cNvCxnSpPr/>
          <p:nvPr/>
        </p:nvCxnSpPr>
        <p:spPr>
          <a:xfrm flipV="1">
            <a:off x="4847146" y="2447567"/>
            <a:ext cx="2011392" cy="57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59" y="7328516"/>
            <a:ext cx="78330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55600" indent="-342900">
              <a:buFont typeface="Arial,Sans-Serif"/>
              <a:buChar char="•"/>
            </a:pPr>
            <a:r>
              <a:rPr lang="en-US" altLang="zh-CN" sz="2400">
                <a:latin typeface="Times New Roman" panose="02020503050405090304"/>
                <a:cs typeface="Arial" panose="020B0604020202090204"/>
              </a:rPr>
              <a:t>It secrets enzymes that break down  chitin. ​</a:t>
            </a:r>
            <a:endParaRPr lang="en-US" altLang="zh-CN" sz="2400">
              <a:latin typeface="Times New Roman" panose="02020503050405090304"/>
              <a:cs typeface="Arial" panose="020B0604020202090204"/>
            </a:endParaRPr>
          </a:p>
          <a:p>
            <a:pPr marL="355600" indent="-342900">
              <a:buFont typeface="Arial,Sans-Serif"/>
              <a:buChar char="•"/>
            </a:pPr>
            <a:r>
              <a:rPr lang="en-US" altLang="zh-CN" sz="2400">
                <a:latin typeface="Times New Roman" panose="02020503050405090304"/>
                <a:cs typeface="Arial" panose="020B0604020202090204"/>
              </a:rPr>
              <a:t>Functions as a degrader among 18 solates, collected from natural polymer degrading communities.​</a:t>
            </a:r>
            <a:endParaRPr lang="en-US" altLang="zh-CN" sz="2400">
              <a:latin typeface="Times New Roman" panose="02020503050405090304"/>
              <a:cs typeface="Arial" panose="020B0604020202090204"/>
            </a:endParaRPr>
          </a:p>
        </p:txBody>
      </p:sp>
      <p:sp>
        <p:nvSpPr>
          <p:cNvPr id="2" name="文本框 1"/>
          <p:cNvSpPr txBox="1"/>
          <p:nvPr/>
        </p:nvSpPr>
        <p:spPr>
          <a:xfrm>
            <a:off x="1866900" y="4239491"/>
            <a:ext cx="3840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000" dirty="0">
                <a:latin typeface="Times New Roman Bold" panose="02020503050405090304"/>
                <a:ea typeface="宋体"/>
                <a:cs typeface="Times New Roman Bold" panose="02020503050405090304"/>
              </a:rPr>
              <a:t>Vibrio </a:t>
            </a:r>
            <a:r>
              <a:rPr lang="en-US" altLang="zh-CN" sz="2000" err="1">
                <a:latin typeface="Times New Roman Bold" panose="02020503050405090304"/>
                <a:ea typeface="宋体"/>
                <a:cs typeface="Times New Roman Bold" panose="02020503050405090304"/>
              </a:rPr>
              <a:t>splendidus</a:t>
            </a:r>
            <a:r>
              <a:rPr lang="en-US" altLang="zh-CN" sz="2000" dirty="0">
                <a:latin typeface="Times New Roman Bold" panose="02020503050405090304"/>
                <a:ea typeface="宋体"/>
                <a:cs typeface="Times New Roman Bold" panose="02020503050405090304"/>
              </a:rPr>
              <a:t> strain 1A01</a:t>
            </a:r>
            <a:endParaRPr lang="en-US" altLang="zh-CN" sz="2000" dirty="0">
              <a:latin typeface="Times New Roman Bold" panose="02020503050405090304"/>
              <a:ea typeface="宋体"/>
              <a:cs typeface="Times New Roman Bold" panose="0202050305040509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34440" cy="6858000"/>
          </a:xfrm>
          <a:custGeom>
            <a:avLst/>
            <a:gdLst/>
            <a:ahLst/>
            <a:cxnLst/>
            <a:rect l="l" t="t" r="r" b="b"/>
            <a:pathLst>
              <a:path w="1234440" h="6858000">
                <a:moveTo>
                  <a:pt x="1234440" y="6858000"/>
                </a:moveTo>
                <a:lnTo>
                  <a:pt x="0" y="6858000"/>
                </a:lnTo>
                <a:lnTo>
                  <a:pt x="0" y="0"/>
                </a:lnTo>
                <a:lnTo>
                  <a:pt x="1234440" y="0"/>
                </a:lnTo>
                <a:lnTo>
                  <a:pt x="1234440" y="6858000"/>
                </a:lnTo>
                <a:close/>
              </a:path>
            </a:pathLst>
          </a:custGeom>
          <a:solidFill>
            <a:srgbClr val="F1EEEC"/>
          </a:solidFill>
        </p:spPr>
        <p:txBody>
          <a:bodyPr wrap="square" lIns="0" tIns="0" rIns="0" bIns="0" rtlCol="0"/>
          <a:lstStyle/>
          <a:p/>
        </p:txBody>
      </p:sp>
      <p:sp>
        <p:nvSpPr>
          <p:cNvPr id="3" name="object 3"/>
          <p:cNvSpPr/>
          <p:nvPr/>
        </p:nvSpPr>
        <p:spPr>
          <a:xfrm>
            <a:off x="10673804" y="6245580"/>
            <a:ext cx="602615" cy="339090"/>
          </a:xfrm>
          <a:custGeom>
            <a:avLst/>
            <a:gdLst/>
            <a:ahLst/>
            <a:cxnLst/>
            <a:rect l="l" t="t" r="r" b="b"/>
            <a:pathLst>
              <a:path w="602615" h="339090">
                <a:moveTo>
                  <a:pt x="306298" y="0"/>
                </a:moveTo>
                <a:lnTo>
                  <a:pt x="256832" y="0"/>
                </a:lnTo>
                <a:lnTo>
                  <a:pt x="166458" y="255993"/>
                </a:lnTo>
                <a:lnTo>
                  <a:pt x="72288" y="0"/>
                </a:lnTo>
                <a:lnTo>
                  <a:pt x="0" y="0"/>
                </a:lnTo>
                <a:lnTo>
                  <a:pt x="120802" y="331063"/>
                </a:lnTo>
                <a:lnTo>
                  <a:pt x="188341" y="331063"/>
                </a:lnTo>
                <a:lnTo>
                  <a:pt x="306298" y="0"/>
                </a:lnTo>
                <a:close/>
              </a:path>
              <a:path w="602615" h="339090">
                <a:moveTo>
                  <a:pt x="602132" y="0"/>
                </a:moveTo>
                <a:lnTo>
                  <a:pt x="543153" y="0"/>
                </a:lnTo>
                <a:lnTo>
                  <a:pt x="543153" y="207873"/>
                </a:lnTo>
                <a:lnTo>
                  <a:pt x="542074" y="231152"/>
                </a:lnTo>
                <a:lnTo>
                  <a:pt x="526034" y="276225"/>
                </a:lnTo>
                <a:lnTo>
                  <a:pt x="480364" y="293535"/>
                </a:lnTo>
                <a:lnTo>
                  <a:pt x="466090" y="292455"/>
                </a:lnTo>
                <a:lnTo>
                  <a:pt x="423811" y="264655"/>
                </a:lnTo>
                <a:lnTo>
                  <a:pt x="413778" y="203060"/>
                </a:lnTo>
                <a:lnTo>
                  <a:pt x="413778" y="0"/>
                </a:lnTo>
                <a:lnTo>
                  <a:pt x="345300" y="0"/>
                </a:lnTo>
                <a:lnTo>
                  <a:pt x="345300" y="202107"/>
                </a:lnTo>
                <a:lnTo>
                  <a:pt x="346367" y="229019"/>
                </a:lnTo>
                <a:lnTo>
                  <a:pt x="354926" y="271259"/>
                </a:lnTo>
                <a:lnTo>
                  <a:pt x="382511" y="309422"/>
                </a:lnTo>
                <a:lnTo>
                  <a:pt x="424154" y="331863"/>
                </a:lnTo>
                <a:lnTo>
                  <a:pt x="478472" y="338772"/>
                </a:lnTo>
                <a:lnTo>
                  <a:pt x="498259" y="338023"/>
                </a:lnTo>
                <a:lnTo>
                  <a:pt x="546950" y="325310"/>
                </a:lnTo>
                <a:lnTo>
                  <a:pt x="579983" y="297561"/>
                </a:lnTo>
                <a:lnTo>
                  <a:pt x="598551" y="252755"/>
                </a:lnTo>
                <a:lnTo>
                  <a:pt x="602132" y="203060"/>
                </a:lnTo>
                <a:lnTo>
                  <a:pt x="602132" y="0"/>
                </a:lnTo>
                <a:close/>
              </a:path>
            </a:pathLst>
          </a:custGeom>
          <a:solidFill>
            <a:srgbClr val="000000"/>
          </a:solidFill>
        </p:spPr>
        <p:txBody>
          <a:bodyPr wrap="square" lIns="0" tIns="0" rIns="0" bIns="0" rtlCol="0"/>
          <a:lstStyle/>
          <a:p/>
        </p:txBody>
      </p:sp>
      <p:pic>
        <p:nvPicPr>
          <p:cNvPr id="4" name="object 4"/>
          <p:cNvPicPr/>
          <p:nvPr/>
        </p:nvPicPr>
        <p:blipFill>
          <a:blip r:embed="rId1" cstate="print"/>
          <a:stretch>
            <a:fillRect/>
          </a:stretch>
        </p:blipFill>
        <p:spPr>
          <a:xfrm>
            <a:off x="11346377" y="6145479"/>
            <a:ext cx="403269" cy="431799"/>
          </a:xfrm>
          <a:prstGeom prst="rect">
            <a:avLst/>
          </a:prstGeom>
        </p:spPr>
      </p:pic>
      <p:sp>
        <p:nvSpPr>
          <p:cNvPr id="5" name="object 5"/>
          <p:cNvSpPr/>
          <p:nvPr/>
        </p:nvSpPr>
        <p:spPr>
          <a:xfrm>
            <a:off x="8617940" y="773544"/>
            <a:ext cx="3446145" cy="2426970"/>
          </a:xfrm>
          <a:custGeom>
            <a:avLst/>
            <a:gdLst/>
            <a:ahLst/>
            <a:cxnLst/>
            <a:rect l="l" t="t" r="r" b="b"/>
            <a:pathLst>
              <a:path w="3446145" h="2426970">
                <a:moveTo>
                  <a:pt x="1763001" y="2426614"/>
                </a:moveTo>
                <a:lnTo>
                  <a:pt x="1712745" y="2424385"/>
                </a:lnTo>
                <a:lnTo>
                  <a:pt x="1663793" y="2417829"/>
                </a:lnTo>
                <a:lnTo>
                  <a:pt x="1616351" y="2407146"/>
                </a:lnTo>
                <a:lnTo>
                  <a:pt x="1570624" y="2392531"/>
                </a:lnTo>
                <a:lnTo>
                  <a:pt x="1526819" y="2374184"/>
                </a:lnTo>
                <a:lnTo>
                  <a:pt x="1485140" y="2352302"/>
                </a:lnTo>
                <a:lnTo>
                  <a:pt x="1445793" y="2327083"/>
                </a:lnTo>
                <a:lnTo>
                  <a:pt x="1408985" y="2298725"/>
                </a:lnTo>
                <a:lnTo>
                  <a:pt x="1374921" y="2267426"/>
                </a:lnTo>
                <a:lnTo>
                  <a:pt x="1343806" y="2233383"/>
                </a:lnTo>
                <a:lnTo>
                  <a:pt x="1315847" y="2196795"/>
                </a:lnTo>
                <a:lnTo>
                  <a:pt x="1275227" y="2218386"/>
                </a:lnTo>
                <a:lnTo>
                  <a:pt x="1232814" y="2237043"/>
                </a:lnTo>
                <a:lnTo>
                  <a:pt x="1188752" y="2252623"/>
                </a:lnTo>
                <a:lnTo>
                  <a:pt x="1143188" y="2264986"/>
                </a:lnTo>
                <a:lnTo>
                  <a:pt x="1096267" y="2273991"/>
                </a:lnTo>
                <a:lnTo>
                  <a:pt x="1048137" y="2279497"/>
                </a:lnTo>
                <a:lnTo>
                  <a:pt x="998943" y="2281364"/>
                </a:lnTo>
                <a:lnTo>
                  <a:pt x="946805" y="2279266"/>
                </a:lnTo>
                <a:lnTo>
                  <a:pt x="895873" y="2273085"/>
                </a:lnTo>
                <a:lnTo>
                  <a:pt x="846323" y="2262989"/>
                </a:lnTo>
                <a:lnTo>
                  <a:pt x="798330" y="2249147"/>
                </a:lnTo>
                <a:lnTo>
                  <a:pt x="752069" y="2231728"/>
                </a:lnTo>
                <a:lnTo>
                  <a:pt x="707715" y="2210900"/>
                </a:lnTo>
                <a:lnTo>
                  <a:pt x="665443" y="2186831"/>
                </a:lnTo>
                <a:lnTo>
                  <a:pt x="625428" y="2159691"/>
                </a:lnTo>
                <a:lnTo>
                  <a:pt x="587845" y="2129648"/>
                </a:lnTo>
                <a:lnTo>
                  <a:pt x="552870" y="2096870"/>
                </a:lnTo>
                <a:lnTo>
                  <a:pt x="520678" y="2061526"/>
                </a:lnTo>
                <a:lnTo>
                  <a:pt x="491443" y="2023785"/>
                </a:lnTo>
                <a:lnTo>
                  <a:pt x="465340" y="1983816"/>
                </a:lnTo>
                <a:lnTo>
                  <a:pt x="455269" y="1984794"/>
                </a:lnTo>
                <a:lnTo>
                  <a:pt x="445146" y="1985497"/>
                </a:lnTo>
                <a:lnTo>
                  <a:pt x="434963" y="1985921"/>
                </a:lnTo>
                <a:lnTo>
                  <a:pt x="424713" y="1986064"/>
                </a:lnTo>
                <a:lnTo>
                  <a:pt x="377589" y="1983030"/>
                </a:lnTo>
                <a:lnTo>
                  <a:pt x="332392" y="1974193"/>
                </a:lnTo>
                <a:lnTo>
                  <a:pt x="289534" y="1959949"/>
                </a:lnTo>
                <a:lnTo>
                  <a:pt x="249431" y="1940694"/>
                </a:lnTo>
                <a:lnTo>
                  <a:pt x="212496" y="1916823"/>
                </a:lnTo>
                <a:lnTo>
                  <a:pt x="179143" y="1888732"/>
                </a:lnTo>
                <a:lnTo>
                  <a:pt x="149785" y="1856819"/>
                </a:lnTo>
                <a:lnTo>
                  <a:pt x="124837" y="1821477"/>
                </a:lnTo>
                <a:lnTo>
                  <a:pt x="104712" y="1783104"/>
                </a:lnTo>
                <a:lnTo>
                  <a:pt x="89825" y="1742096"/>
                </a:lnTo>
                <a:lnTo>
                  <a:pt x="80589" y="1698847"/>
                </a:lnTo>
                <a:lnTo>
                  <a:pt x="77419" y="1653755"/>
                </a:lnTo>
                <a:lnTo>
                  <a:pt x="81586" y="1602125"/>
                </a:lnTo>
                <a:lnTo>
                  <a:pt x="93670" y="1553002"/>
                </a:lnTo>
                <a:lnTo>
                  <a:pt x="113045" y="1506987"/>
                </a:lnTo>
                <a:lnTo>
                  <a:pt x="139083" y="1464679"/>
                </a:lnTo>
                <a:lnTo>
                  <a:pt x="171157" y="1426679"/>
                </a:lnTo>
                <a:lnTo>
                  <a:pt x="129430" y="1398907"/>
                </a:lnTo>
                <a:lnTo>
                  <a:pt x="92438" y="1365687"/>
                </a:lnTo>
                <a:lnTo>
                  <a:pt x="60797" y="1327612"/>
                </a:lnTo>
                <a:lnTo>
                  <a:pt x="35118" y="1285274"/>
                </a:lnTo>
                <a:lnTo>
                  <a:pt x="16017" y="1239263"/>
                </a:lnTo>
                <a:lnTo>
                  <a:pt x="4106" y="1190172"/>
                </a:lnTo>
                <a:lnTo>
                  <a:pt x="0" y="1138593"/>
                </a:lnTo>
                <a:lnTo>
                  <a:pt x="3301" y="1092298"/>
                </a:lnTo>
                <a:lnTo>
                  <a:pt x="12915" y="1047951"/>
                </a:lnTo>
                <a:lnTo>
                  <a:pt x="28402" y="1005977"/>
                </a:lnTo>
                <a:lnTo>
                  <a:pt x="49324" y="966805"/>
                </a:lnTo>
                <a:lnTo>
                  <a:pt x="75244" y="930859"/>
                </a:lnTo>
                <a:lnTo>
                  <a:pt x="105723" y="898567"/>
                </a:lnTo>
                <a:lnTo>
                  <a:pt x="140323" y="870355"/>
                </a:lnTo>
                <a:lnTo>
                  <a:pt x="178607" y="846651"/>
                </a:lnTo>
                <a:lnTo>
                  <a:pt x="220135" y="827879"/>
                </a:lnTo>
                <a:lnTo>
                  <a:pt x="264471" y="814468"/>
                </a:lnTo>
                <a:lnTo>
                  <a:pt x="311175" y="806843"/>
                </a:lnTo>
                <a:lnTo>
                  <a:pt x="314223" y="799223"/>
                </a:lnTo>
                <a:lnTo>
                  <a:pt x="311667" y="781921"/>
                </a:lnTo>
                <a:lnTo>
                  <a:pt x="309919" y="764522"/>
                </a:lnTo>
                <a:lnTo>
                  <a:pt x="308917" y="747011"/>
                </a:lnTo>
                <a:lnTo>
                  <a:pt x="308597" y="729373"/>
                </a:lnTo>
                <a:lnTo>
                  <a:pt x="310795" y="682403"/>
                </a:lnTo>
                <a:lnTo>
                  <a:pt x="317263" y="636615"/>
                </a:lnTo>
                <a:lnTo>
                  <a:pt x="327811" y="592190"/>
                </a:lnTo>
                <a:lnTo>
                  <a:pt x="342250" y="549312"/>
                </a:lnTo>
                <a:lnTo>
                  <a:pt x="360388" y="508162"/>
                </a:lnTo>
                <a:lnTo>
                  <a:pt x="382037" y="468922"/>
                </a:lnTo>
                <a:lnTo>
                  <a:pt x="407006" y="431774"/>
                </a:lnTo>
                <a:lnTo>
                  <a:pt x="435106" y="396901"/>
                </a:lnTo>
                <a:lnTo>
                  <a:pt x="466147" y="364485"/>
                </a:lnTo>
                <a:lnTo>
                  <a:pt x="499938" y="334707"/>
                </a:lnTo>
                <a:lnTo>
                  <a:pt x="536290" y="307751"/>
                </a:lnTo>
                <a:lnTo>
                  <a:pt x="575013" y="283798"/>
                </a:lnTo>
                <a:lnTo>
                  <a:pt x="615917" y="263030"/>
                </a:lnTo>
                <a:lnTo>
                  <a:pt x="658812" y="245630"/>
                </a:lnTo>
                <a:lnTo>
                  <a:pt x="703508" y="231779"/>
                </a:lnTo>
                <a:lnTo>
                  <a:pt x="749816" y="221660"/>
                </a:lnTo>
                <a:lnTo>
                  <a:pt x="797545" y="215456"/>
                </a:lnTo>
                <a:lnTo>
                  <a:pt x="846505" y="213347"/>
                </a:lnTo>
                <a:lnTo>
                  <a:pt x="895569" y="215465"/>
                </a:lnTo>
                <a:lnTo>
                  <a:pt x="943395" y="221695"/>
                </a:lnTo>
                <a:lnTo>
                  <a:pt x="989791" y="231855"/>
                </a:lnTo>
                <a:lnTo>
                  <a:pt x="1034565" y="245761"/>
                </a:lnTo>
                <a:lnTo>
                  <a:pt x="1077524" y="263228"/>
                </a:lnTo>
                <a:lnTo>
                  <a:pt x="1118476" y="284073"/>
                </a:lnTo>
                <a:lnTo>
                  <a:pt x="1144807" y="242706"/>
                </a:lnTo>
                <a:lnTo>
                  <a:pt x="1175909" y="204772"/>
                </a:lnTo>
                <a:lnTo>
                  <a:pt x="1211384" y="170654"/>
                </a:lnTo>
                <a:lnTo>
                  <a:pt x="1250831" y="140734"/>
                </a:lnTo>
                <a:lnTo>
                  <a:pt x="1293853" y="115395"/>
                </a:lnTo>
                <a:lnTo>
                  <a:pt x="1340049" y="95021"/>
                </a:lnTo>
                <a:lnTo>
                  <a:pt x="1389022" y="79994"/>
                </a:lnTo>
                <a:lnTo>
                  <a:pt x="1440371" y="70697"/>
                </a:lnTo>
                <a:lnTo>
                  <a:pt x="1493697" y="67513"/>
                </a:lnTo>
                <a:lnTo>
                  <a:pt x="1542738" y="70202"/>
                </a:lnTo>
                <a:lnTo>
                  <a:pt x="1590137" y="78071"/>
                </a:lnTo>
                <a:lnTo>
                  <a:pt x="1635585" y="90825"/>
                </a:lnTo>
                <a:lnTo>
                  <a:pt x="1678774" y="108166"/>
                </a:lnTo>
                <a:lnTo>
                  <a:pt x="1719393" y="129797"/>
                </a:lnTo>
                <a:lnTo>
                  <a:pt x="1757135" y="155423"/>
                </a:lnTo>
                <a:lnTo>
                  <a:pt x="1791690" y="184746"/>
                </a:lnTo>
                <a:lnTo>
                  <a:pt x="1815858" y="145355"/>
                </a:lnTo>
                <a:lnTo>
                  <a:pt x="1845232" y="109663"/>
                </a:lnTo>
                <a:lnTo>
                  <a:pt x="1879314" y="78149"/>
                </a:lnTo>
                <a:lnTo>
                  <a:pt x="1917604" y="51292"/>
                </a:lnTo>
                <a:lnTo>
                  <a:pt x="1959605" y="29569"/>
                </a:lnTo>
                <a:lnTo>
                  <a:pt x="2004817" y="13461"/>
                </a:lnTo>
                <a:lnTo>
                  <a:pt x="2052741" y="3445"/>
                </a:lnTo>
                <a:lnTo>
                  <a:pt x="2102878" y="0"/>
                </a:lnTo>
                <a:lnTo>
                  <a:pt x="2158096" y="4186"/>
                </a:lnTo>
                <a:lnTo>
                  <a:pt x="2210553" y="16315"/>
                </a:lnTo>
                <a:lnTo>
                  <a:pt x="2259577" y="35744"/>
                </a:lnTo>
                <a:lnTo>
                  <a:pt x="2304500" y="61827"/>
                </a:lnTo>
                <a:lnTo>
                  <a:pt x="2344650" y="93921"/>
                </a:lnTo>
                <a:lnTo>
                  <a:pt x="2379357" y="131381"/>
                </a:lnTo>
                <a:lnTo>
                  <a:pt x="2411844" y="98924"/>
                </a:lnTo>
                <a:lnTo>
                  <a:pt x="2448214" y="70426"/>
                </a:lnTo>
                <a:lnTo>
                  <a:pt x="2488071" y="46264"/>
                </a:lnTo>
                <a:lnTo>
                  <a:pt x="2531022" y="26817"/>
                </a:lnTo>
                <a:lnTo>
                  <a:pt x="2576672" y="12459"/>
                </a:lnTo>
                <a:lnTo>
                  <a:pt x="2624627" y="3568"/>
                </a:lnTo>
                <a:lnTo>
                  <a:pt x="2674493" y="520"/>
                </a:lnTo>
                <a:lnTo>
                  <a:pt x="2725512" y="3711"/>
                </a:lnTo>
                <a:lnTo>
                  <a:pt x="2774518" y="13014"/>
                </a:lnTo>
                <a:lnTo>
                  <a:pt x="2821089" y="28024"/>
                </a:lnTo>
                <a:lnTo>
                  <a:pt x="2864801" y="48336"/>
                </a:lnTo>
                <a:lnTo>
                  <a:pt x="2905233" y="73546"/>
                </a:lnTo>
                <a:lnTo>
                  <a:pt x="2941962" y="103249"/>
                </a:lnTo>
                <a:lnTo>
                  <a:pt x="2974566" y="137040"/>
                </a:lnTo>
                <a:lnTo>
                  <a:pt x="3002622" y="174514"/>
                </a:lnTo>
                <a:lnTo>
                  <a:pt x="3025707" y="215267"/>
                </a:lnTo>
                <a:lnTo>
                  <a:pt x="3043399" y="258894"/>
                </a:lnTo>
                <a:lnTo>
                  <a:pt x="3055277" y="304990"/>
                </a:lnTo>
                <a:lnTo>
                  <a:pt x="3103248" y="320567"/>
                </a:lnTo>
                <a:lnTo>
                  <a:pt x="3148464" y="341297"/>
                </a:lnTo>
                <a:lnTo>
                  <a:pt x="3190542" y="366814"/>
                </a:lnTo>
                <a:lnTo>
                  <a:pt x="3229100" y="396748"/>
                </a:lnTo>
                <a:lnTo>
                  <a:pt x="3263757" y="430732"/>
                </a:lnTo>
                <a:lnTo>
                  <a:pt x="3294130" y="468400"/>
                </a:lnTo>
                <a:lnTo>
                  <a:pt x="3319838" y="509382"/>
                </a:lnTo>
                <a:lnTo>
                  <a:pt x="3340497" y="553312"/>
                </a:lnTo>
                <a:lnTo>
                  <a:pt x="3355727" y="599821"/>
                </a:lnTo>
                <a:lnTo>
                  <a:pt x="3365145" y="648543"/>
                </a:lnTo>
                <a:lnTo>
                  <a:pt x="3368370" y="699109"/>
                </a:lnTo>
                <a:lnTo>
                  <a:pt x="3366114" y="741459"/>
                </a:lnTo>
                <a:lnTo>
                  <a:pt x="3359497" y="782559"/>
                </a:lnTo>
                <a:lnTo>
                  <a:pt x="3348744" y="822191"/>
                </a:lnTo>
                <a:lnTo>
                  <a:pt x="3334080" y="860132"/>
                </a:lnTo>
                <a:lnTo>
                  <a:pt x="3362310" y="898874"/>
                </a:lnTo>
                <a:lnTo>
                  <a:pt x="3386835" y="940090"/>
                </a:lnTo>
                <a:lnTo>
                  <a:pt x="3407421" y="983559"/>
                </a:lnTo>
                <a:lnTo>
                  <a:pt x="3423836" y="1029057"/>
                </a:lnTo>
                <a:lnTo>
                  <a:pt x="3435849" y="1076364"/>
                </a:lnTo>
                <a:lnTo>
                  <a:pt x="3443227" y="1125256"/>
                </a:lnTo>
                <a:lnTo>
                  <a:pt x="3445738" y="1175512"/>
                </a:lnTo>
                <a:lnTo>
                  <a:pt x="3443413" y="1223892"/>
                </a:lnTo>
                <a:lnTo>
                  <a:pt x="3436574" y="1271016"/>
                </a:lnTo>
                <a:lnTo>
                  <a:pt x="3425430" y="1316687"/>
                </a:lnTo>
                <a:lnTo>
                  <a:pt x="3410185" y="1360706"/>
                </a:lnTo>
                <a:lnTo>
                  <a:pt x="3391048" y="1402876"/>
                </a:lnTo>
                <a:lnTo>
                  <a:pt x="3368225" y="1442998"/>
                </a:lnTo>
                <a:lnTo>
                  <a:pt x="3341921" y="1480874"/>
                </a:lnTo>
                <a:lnTo>
                  <a:pt x="3312345" y="1516306"/>
                </a:lnTo>
                <a:lnTo>
                  <a:pt x="3279703" y="1549097"/>
                </a:lnTo>
                <a:lnTo>
                  <a:pt x="3244201" y="1579049"/>
                </a:lnTo>
                <a:lnTo>
                  <a:pt x="3206046" y="1605962"/>
                </a:lnTo>
                <a:lnTo>
                  <a:pt x="3165444" y="1629640"/>
                </a:lnTo>
                <a:lnTo>
                  <a:pt x="3122603" y="1649884"/>
                </a:lnTo>
                <a:lnTo>
                  <a:pt x="3077729" y="1666496"/>
                </a:lnTo>
                <a:lnTo>
                  <a:pt x="3031029" y="1679278"/>
                </a:lnTo>
                <a:lnTo>
                  <a:pt x="2982709" y="1688033"/>
                </a:lnTo>
                <a:lnTo>
                  <a:pt x="2979642" y="1735837"/>
                </a:lnTo>
                <a:lnTo>
                  <a:pt x="2971425" y="1782136"/>
                </a:lnTo>
                <a:lnTo>
                  <a:pt x="2958334" y="1826665"/>
                </a:lnTo>
                <a:lnTo>
                  <a:pt x="2940646" y="1869157"/>
                </a:lnTo>
                <a:lnTo>
                  <a:pt x="2918639" y="1909348"/>
                </a:lnTo>
                <a:lnTo>
                  <a:pt x="2892589" y="1946971"/>
                </a:lnTo>
                <a:lnTo>
                  <a:pt x="2862773" y="1981761"/>
                </a:lnTo>
                <a:lnTo>
                  <a:pt x="2829468" y="2013453"/>
                </a:lnTo>
                <a:lnTo>
                  <a:pt x="2792953" y="2041781"/>
                </a:lnTo>
                <a:lnTo>
                  <a:pt x="2753502" y="2066480"/>
                </a:lnTo>
                <a:lnTo>
                  <a:pt x="2711394" y="2087283"/>
                </a:lnTo>
                <a:lnTo>
                  <a:pt x="2666906" y="2103925"/>
                </a:lnTo>
                <a:lnTo>
                  <a:pt x="2620314" y="2116142"/>
                </a:lnTo>
                <a:lnTo>
                  <a:pt x="2571895" y="2123666"/>
                </a:lnTo>
                <a:lnTo>
                  <a:pt x="2521927" y="2126234"/>
                </a:lnTo>
                <a:lnTo>
                  <a:pt x="2468911" y="2123341"/>
                </a:lnTo>
                <a:lnTo>
                  <a:pt x="2417663" y="2114877"/>
                </a:lnTo>
                <a:lnTo>
                  <a:pt x="2368517" y="2101161"/>
                </a:lnTo>
                <a:lnTo>
                  <a:pt x="2321804" y="2082513"/>
                </a:lnTo>
                <a:lnTo>
                  <a:pt x="2277859" y="2059254"/>
                </a:lnTo>
                <a:lnTo>
                  <a:pt x="2261437" y="2103897"/>
                </a:lnTo>
                <a:lnTo>
                  <a:pt x="2241003" y="2146556"/>
                </a:lnTo>
                <a:lnTo>
                  <a:pt x="2216777" y="2187018"/>
                </a:lnTo>
                <a:lnTo>
                  <a:pt x="2188980" y="2225073"/>
                </a:lnTo>
                <a:lnTo>
                  <a:pt x="2157830" y="2260508"/>
                </a:lnTo>
                <a:lnTo>
                  <a:pt x="2123549" y="2293112"/>
                </a:lnTo>
                <a:lnTo>
                  <a:pt x="2086357" y="2322672"/>
                </a:lnTo>
                <a:lnTo>
                  <a:pt x="2046474" y="2348979"/>
                </a:lnTo>
                <a:lnTo>
                  <a:pt x="2004121" y="2371818"/>
                </a:lnTo>
                <a:lnTo>
                  <a:pt x="1959516" y="2390980"/>
                </a:lnTo>
                <a:lnTo>
                  <a:pt x="1912882" y="2406252"/>
                </a:lnTo>
                <a:lnTo>
                  <a:pt x="1864438" y="2417423"/>
                </a:lnTo>
                <a:lnTo>
                  <a:pt x="1814404" y="2424281"/>
                </a:lnTo>
                <a:lnTo>
                  <a:pt x="1763001" y="2426614"/>
                </a:lnTo>
                <a:close/>
              </a:path>
            </a:pathLst>
          </a:custGeom>
          <a:solidFill>
            <a:srgbClr val="C2EBFF"/>
          </a:solidFill>
        </p:spPr>
        <p:txBody>
          <a:bodyPr wrap="square" lIns="0" tIns="0" rIns="0" bIns="0" rtlCol="0"/>
          <a:lstStyle/>
          <a:p/>
        </p:txBody>
      </p:sp>
      <p:grpSp>
        <p:nvGrpSpPr>
          <p:cNvPr id="6" name="object 6"/>
          <p:cNvGrpSpPr/>
          <p:nvPr/>
        </p:nvGrpSpPr>
        <p:grpSpPr>
          <a:xfrm>
            <a:off x="9528047" y="3008337"/>
            <a:ext cx="433070" cy="554355"/>
            <a:chOff x="9528047" y="3008337"/>
            <a:chExt cx="433070" cy="554355"/>
          </a:xfrm>
        </p:grpSpPr>
        <p:pic>
          <p:nvPicPr>
            <p:cNvPr id="7" name="object 7"/>
            <p:cNvPicPr/>
            <p:nvPr/>
          </p:nvPicPr>
          <p:blipFill>
            <a:blip r:embed="rId2" cstate="print"/>
            <a:stretch>
              <a:fillRect/>
            </a:stretch>
          </p:blipFill>
          <p:spPr>
            <a:xfrm>
              <a:off x="9557029" y="3427336"/>
              <a:ext cx="134086" cy="134772"/>
            </a:xfrm>
            <a:prstGeom prst="rect">
              <a:avLst/>
            </a:prstGeom>
          </p:spPr>
        </p:pic>
        <p:sp>
          <p:nvSpPr>
            <p:cNvPr id="8" name="object 8"/>
            <p:cNvSpPr/>
            <p:nvPr/>
          </p:nvSpPr>
          <p:spPr>
            <a:xfrm>
              <a:off x="9528048" y="3008337"/>
              <a:ext cx="433070" cy="540385"/>
            </a:xfrm>
            <a:custGeom>
              <a:avLst/>
              <a:gdLst/>
              <a:ahLst/>
              <a:cxnLst/>
              <a:rect l="l" t="t" r="r" b="b"/>
              <a:pathLst>
                <a:path w="433070" h="540385">
                  <a:moveTo>
                    <a:pt x="432816" y="202730"/>
                  </a:moveTo>
                  <a:lnTo>
                    <a:pt x="427507" y="156171"/>
                  </a:lnTo>
                  <a:lnTo>
                    <a:pt x="412330" y="113461"/>
                  </a:lnTo>
                  <a:lnTo>
                    <a:pt x="388480" y="75831"/>
                  </a:lnTo>
                  <a:lnTo>
                    <a:pt x="357187" y="44462"/>
                  </a:lnTo>
                  <a:lnTo>
                    <a:pt x="319659" y="20561"/>
                  </a:lnTo>
                  <a:lnTo>
                    <a:pt x="277114" y="5346"/>
                  </a:lnTo>
                  <a:lnTo>
                    <a:pt x="230771" y="0"/>
                  </a:lnTo>
                  <a:lnTo>
                    <a:pt x="184416" y="5346"/>
                  </a:lnTo>
                  <a:lnTo>
                    <a:pt x="141871" y="20548"/>
                  </a:lnTo>
                  <a:lnTo>
                    <a:pt x="104343" y="44411"/>
                  </a:lnTo>
                  <a:lnTo>
                    <a:pt x="73037" y="75717"/>
                  </a:lnTo>
                  <a:lnTo>
                    <a:pt x="49161" y="113245"/>
                  </a:lnTo>
                  <a:lnTo>
                    <a:pt x="33959" y="155803"/>
                  </a:lnTo>
                  <a:lnTo>
                    <a:pt x="28625" y="202145"/>
                  </a:lnTo>
                  <a:lnTo>
                    <a:pt x="33959" y="248500"/>
                  </a:lnTo>
                  <a:lnTo>
                    <a:pt x="49161" y="291045"/>
                  </a:lnTo>
                  <a:lnTo>
                    <a:pt x="53581" y="298018"/>
                  </a:lnTo>
                  <a:lnTo>
                    <a:pt x="25996" y="325589"/>
                  </a:lnTo>
                  <a:lnTo>
                    <a:pt x="6858" y="362585"/>
                  </a:lnTo>
                  <a:lnTo>
                    <a:pt x="0" y="405180"/>
                  </a:lnTo>
                  <a:lnTo>
                    <a:pt x="6858" y="447776"/>
                  </a:lnTo>
                  <a:lnTo>
                    <a:pt x="25996" y="484771"/>
                  </a:lnTo>
                  <a:lnTo>
                    <a:pt x="55168" y="513943"/>
                  </a:lnTo>
                  <a:lnTo>
                    <a:pt x="92163" y="533082"/>
                  </a:lnTo>
                  <a:lnTo>
                    <a:pt x="134772" y="539940"/>
                  </a:lnTo>
                  <a:lnTo>
                    <a:pt x="177355" y="533082"/>
                  </a:lnTo>
                  <a:lnTo>
                    <a:pt x="214363" y="513956"/>
                  </a:lnTo>
                  <a:lnTo>
                    <a:pt x="243573" y="484822"/>
                  </a:lnTo>
                  <a:lnTo>
                    <a:pt x="262763" y="447903"/>
                  </a:lnTo>
                  <a:lnTo>
                    <a:pt x="269748" y="405422"/>
                  </a:lnTo>
                  <a:lnTo>
                    <a:pt x="268833" y="399897"/>
                  </a:lnTo>
                  <a:lnTo>
                    <a:pt x="277114" y="398945"/>
                  </a:lnTo>
                  <a:lnTo>
                    <a:pt x="319659" y="383755"/>
                  </a:lnTo>
                  <a:lnTo>
                    <a:pt x="357187" y="359930"/>
                  </a:lnTo>
                  <a:lnTo>
                    <a:pt x="388480" y="328688"/>
                  </a:lnTo>
                  <a:lnTo>
                    <a:pt x="412330" y="291261"/>
                  </a:lnTo>
                  <a:lnTo>
                    <a:pt x="427507" y="248869"/>
                  </a:lnTo>
                  <a:lnTo>
                    <a:pt x="432816" y="202730"/>
                  </a:lnTo>
                  <a:close/>
                </a:path>
              </a:pathLst>
            </a:custGeom>
            <a:solidFill>
              <a:srgbClr val="C2EBFF"/>
            </a:solidFill>
          </p:spPr>
          <p:txBody>
            <a:bodyPr wrap="square" lIns="0" tIns="0" rIns="0" bIns="0" rtlCol="0"/>
            <a:lstStyle/>
            <a:p/>
          </p:txBody>
        </p:sp>
      </p:grpSp>
      <p:sp>
        <p:nvSpPr>
          <p:cNvPr id="9" name="object 9"/>
          <p:cNvSpPr txBox="1"/>
          <p:nvPr/>
        </p:nvSpPr>
        <p:spPr>
          <a:xfrm>
            <a:off x="438150" y="6297726"/>
            <a:ext cx="10604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7E7E7E"/>
                </a:solidFill>
                <a:latin typeface="PingFang SC" panose="020B0400000000000000" charset="-122"/>
                <a:cs typeface="PingFang SC" panose="020B0400000000000000" charset="-122"/>
              </a:rPr>
              <a:t>5</a:t>
            </a:r>
            <a:endParaRPr sz="1050">
              <a:latin typeface="PingFang SC" panose="020B0400000000000000" charset="-122"/>
              <a:cs typeface="PingFang SC" panose="020B0400000000000000" charset="-122"/>
            </a:endParaRPr>
          </a:p>
        </p:txBody>
      </p:sp>
      <p:grpSp>
        <p:nvGrpSpPr>
          <p:cNvPr id="10" name="object 10"/>
          <p:cNvGrpSpPr/>
          <p:nvPr/>
        </p:nvGrpSpPr>
        <p:grpSpPr>
          <a:xfrm>
            <a:off x="1095514" y="0"/>
            <a:ext cx="10859135" cy="6858000"/>
            <a:chOff x="1095514" y="0"/>
            <a:chExt cx="10859135" cy="6858000"/>
          </a:xfrm>
        </p:grpSpPr>
        <p:pic>
          <p:nvPicPr>
            <p:cNvPr id="11" name="object 11"/>
            <p:cNvPicPr/>
            <p:nvPr/>
          </p:nvPicPr>
          <p:blipFill>
            <a:blip r:embed="rId3" cstate="print"/>
            <a:stretch>
              <a:fillRect/>
            </a:stretch>
          </p:blipFill>
          <p:spPr>
            <a:xfrm>
              <a:off x="8908109" y="1652600"/>
              <a:ext cx="3046209" cy="690130"/>
            </a:xfrm>
            <a:prstGeom prst="rect">
              <a:avLst/>
            </a:prstGeom>
          </p:spPr>
        </p:pic>
        <p:pic>
          <p:nvPicPr>
            <p:cNvPr id="12" name="object 12"/>
            <p:cNvPicPr/>
            <p:nvPr/>
          </p:nvPicPr>
          <p:blipFill>
            <a:blip r:embed="rId4" cstate="print"/>
            <a:stretch>
              <a:fillRect/>
            </a:stretch>
          </p:blipFill>
          <p:spPr>
            <a:xfrm>
              <a:off x="1095514" y="0"/>
              <a:ext cx="8290179" cy="6858000"/>
            </a:xfrm>
            <a:prstGeom prst="rect">
              <a:avLst/>
            </a:prstGeom>
          </p:spPr>
        </p:pic>
      </p:grpSp>
      <p:sp>
        <p:nvSpPr>
          <p:cNvPr id="13" name="object 13"/>
          <p:cNvSpPr txBox="1"/>
          <p:nvPr/>
        </p:nvSpPr>
        <p:spPr>
          <a:xfrm>
            <a:off x="1581785" y="942340"/>
            <a:ext cx="7014845" cy="404622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90204"/>
              <a:buChar char="•"/>
              <a:tabLst>
                <a:tab pos="354965" algn="l"/>
                <a:tab pos="355600" algn="l"/>
              </a:tabLst>
            </a:pPr>
            <a:r>
              <a:rPr sz="2400" spc="-5" dirty="0">
                <a:solidFill>
                  <a:srgbClr val="005CA9"/>
                </a:solidFill>
                <a:latin typeface="Helvetica Neue" panose="02000503000000020004"/>
                <a:cs typeface="Helvetica Neue" panose="02000503000000020004"/>
              </a:rPr>
              <a:t>Evaluate the impact</a:t>
            </a:r>
            <a:r>
              <a:rPr sz="2400" dirty="0">
                <a:solidFill>
                  <a:srgbClr val="005CA9"/>
                </a:solidFill>
                <a:latin typeface="Helvetica Neue" panose="02000503000000020004"/>
                <a:cs typeface="Helvetica Neue" panose="02000503000000020004"/>
              </a:rPr>
              <a:t> of</a:t>
            </a:r>
            <a:r>
              <a:rPr sz="2400" spc="-5" dirty="0">
                <a:solidFill>
                  <a:srgbClr val="005CA9"/>
                </a:solidFill>
                <a:latin typeface="Helvetica Neue" panose="02000503000000020004"/>
                <a:cs typeface="Helvetica Neue" panose="02000503000000020004"/>
              </a:rPr>
              <a:t> temperature</a:t>
            </a:r>
            <a:r>
              <a:rPr sz="2400" dirty="0">
                <a:solidFill>
                  <a:srgbClr val="005CA9"/>
                </a:solidFill>
                <a:latin typeface="Helvetica Neue" panose="02000503000000020004"/>
                <a:cs typeface="Helvetica Neue" panose="02000503000000020004"/>
              </a:rPr>
              <a:t> on</a:t>
            </a:r>
            <a:r>
              <a:rPr sz="2400" spc="-5" dirty="0">
                <a:solidFill>
                  <a:srgbClr val="005CA9"/>
                </a:solidFill>
                <a:latin typeface="Helvetica Neue" panose="02000503000000020004"/>
                <a:cs typeface="Helvetica Neue" panose="02000503000000020004"/>
              </a:rPr>
              <a:t> </a:t>
            </a:r>
            <a:r>
              <a:rPr sz="2400" b="1" dirty="0">
                <a:solidFill>
                  <a:srgbClr val="3A8336"/>
                </a:solidFill>
                <a:latin typeface="Helvetica Neue" panose="02000503000000020004"/>
                <a:cs typeface="Helvetica Neue" panose="02000503000000020004"/>
              </a:rPr>
              <a:t>cell </a:t>
            </a:r>
            <a:r>
              <a:rPr sz="2400" b="1" spc="-5" dirty="0">
                <a:solidFill>
                  <a:srgbClr val="3A8336"/>
                </a:solidFill>
                <a:latin typeface="Helvetica Neue" panose="02000503000000020004"/>
                <a:cs typeface="Helvetica Neue" panose="02000503000000020004"/>
              </a:rPr>
              <a:t>size</a:t>
            </a:r>
            <a:endParaRPr sz="2400">
              <a:latin typeface="Helvetica Neue" panose="02000503000000020004"/>
              <a:cs typeface="Helvetica Neue" panose="02000503000000020004"/>
            </a:endParaRPr>
          </a:p>
          <a:p>
            <a:pPr>
              <a:lnSpc>
                <a:spcPct val="100000"/>
              </a:lnSpc>
              <a:spcBef>
                <a:spcPts val="15"/>
              </a:spcBef>
              <a:buClr>
                <a:srgbClr val="005CA9"/>
              </a:buClr>
              <a:buFont typeface="Arial" panose="020B0604020202090204"/>
              <a:buChar char="•"/>
            </a:pPr>
            <a:endParaRPr sz="2350">
              <a:latin typeface="Helvetica Neue" panose="02000503000000020004"/>
              <a:cs typeface="Helvetica Neue" panose="02000503000000020004"/>
            </a:endParaRPr>
          </a:p>
          <a:p>
            <a:pPr marL="355600" marR="180975" indent="-342900">
              <a:lnSpc>
                <a:spcPct val="100000"/>
              </a:lnSpc>
              <a:buFont typeface="Arial" panose="020B0604020202090204"/>
              <a:buChar char="•"/>
              <a:tabLst>
                <a:tab pos="354965" algn="l"/>
                <a:tab pos="355600" algn="l"/>
                <a:tab pos="4602480" algn="l"/>
              </a:tabLst>
            </a:pPr>
            <a:r>
              <a:rPr sz="2400" dirty="0">
                <a:solidFill>
                  <a:srgbClr val="005CA9"/>
                </a:solidFill>
                <a:latin typeface="Helvetica Neue" panose="02000503000000020004"/>
                <a:cs typeface="Helvetica Neue" panose="02000503000000020004"/>
              </a:rPr>
              <a:t>Collect a </a:t>
            </a:r>
            <a:r>
              <a:rPr sz="2400" spc="-5" dirty="0">
                <a:solidFill>
                  <a:srgbClr val="005CA9"/>
                </a:solidFill>
                <a:latin typeface="Helvetica Neue" panose="02000503000000020004"/>
                <a:cs typeface="Helvetica Neue" panose="02000503000000020004"/>
              </a:rPr>
              <a:t>dataset comprising </a:t>
            </a:r>
            <a:r>
              <a:rPr sz="2400" b="1" spc="-5" dirty="0">
                <a:solidFill>
                  <a:srgbClr val="3A8336"/>
                </a:solidFill>
                <a:latin typeface="Helvetica Neue" panose="02000503000000020004"/>
                <a:cs typeface="Helvetica Neue" panose="02000503000000020004"/>
              </a:rPr>
              <a:t>growth </a:t>
            </a:r>
            <a:r>
              <a:rPr sz="2400" b="1" dirty="0">
                <a:solidFill>
                  <a:srgbClr val="3A8336"/>
                </a:solidFill>
                <a:latin typeface="Helvetica Neue" panose="02000503000000020004"/>
                <a:cs typeface="Helvetica Neue" panose="02000503000000020004"/>
              </a:rPr>
              <a:t>rates </a:t>
            </a:r>
            <a:r>
              <a:rPr sz="2400" dirty="0">
                <a:solidFill>
                  <a:srgbClr val="005CA9"/>
                </a:solidFill>
                <a:latin typeface="Helvetica Neue" panose="02000503000000020004"/>
                <a:cs typeface="Helvetica Neue" panose="02000503000000020004"/>
              </a:rPr>
              <a:t>and </a:t>
            </a:r>
            <a:r>
              <a:rPr sz="2400" spc="-655" dirty="0">
                <a:solidFill>
                  <a:srgbClr val="005CA9"/>
                </a:solidFill>
                <a:latin typeface="Helvetica Neue" panose="02000503000000020004"/>
                <a:cs typeface="Helvetica Neue" panose="02000503000000020004"/>
              </a:rPr>
              <a:t> </a:t>
            </a:r>
            <a:r>
              <a:rPr sz="2400" b="1" spc="-5" dirty="0">
                <a:solidFill>
                  <a:srgbClr val="3A8336"/>
                </a:solidFill>
                <a:latin typeface="Helvetica Neue" panose="02000503000000020004"/>
                <a:cs typeface="Helvetica Neue" panose="02000503000000020004"/>
              </a:rPr>
              <a:t>metabolic</a:t>
            </a:r>
            <a:r>
              <a:rPr sz="2400" b="1" dirty="0">
                <a:solidFill>
                  <a:srgbClr val="3A8336"/>
                </a:solidFill>
                <a:latin typeface="Helvetica Neue" panose="02000503000000020004"/>
                <a:cs typeface="Helvetica Neue" panose="02000503000000020004"/>
              </a:rPr>
              <a:t> </a:t>
            </a:r>
            <a:r>
              <a:rPr sz="2400" b="1" spc="-5" dirty="0">
                <a:solidFill>
                  <a:srgbClr val="3A8336"/>
                </a:solidFill>
                <a:latin typeface="Helvetica Neue" panose="02000503000000020004"/>
                <a:cs typeface="Helvetica Neue" panose="02000503000000020004"/>
              </a:rPr>
              <a:t>excretions</a:t>
            </a:r>
            <a:r>
              <a:rPr sz="2400" b="1" dirty="0">
                <a:solidFill>
                  <a:srgbClr val="3A8336"/>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of </a:t>
            </a:r>
            <a:r>
              <a:rPr sz="2400" spc="-5" dirty="0">
                <a:solidFill>
                  <a:srgbClr val="005CA9"/>
                </a:solidFill>
                <a:latin typeface="Helvetica Neue" panose="02000503000000020004"/>
                <a:cs typeface="Helvetica Neue" panose="02000503000000020004"/>
              </a:rPr>
              <a:t>1A01</a:t>
            </a:r>
            <a:r>
              <a:rPr sz="2400" dirty="0">
                <a:solidFill>
                  <a:srgbClr val="005CA9"/>
                </a:solidFill>
                <a:latin typeface="Helvetica Neue" panose="02000503000000020004"/>
                <a:cs typeface="Helvetica Neue" panose="02000503000000020004"/>
              </a:rPr>
              <a:t> using</a:t>
            </a:r>
            <a:r>
              <a:rPr sz="2400" spc="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both</a:t>
            </a:r>
            <a:r>
              <a:rPr sz="2400"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plate </a:t>
            </a:r>
            <a:r>
              <a:rPr sz="2400" spc="-650"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reader and</a:t>
            </a:r>
            <a:r>
              <a:rPr sz="2400" spc="-5" dirty="0">
                <a:solidFill>
                  <a:srgbClr val="005CA9"/>
                </a:solidFill>
                <a:latin typeface="Helvetica Neue" panose="02000503000000020004"/>
                <a:cs typeface="Helvetica Neue" panose="02000503000000020004"/>
              </a:rPr>
              <a:t> tubes,</a:t>
            </a:r>
            <a:r>
              <a:rPr sz="2400" dirty="0">
                <a:solidFill>
                  <a:srgbClr val="005CA9"/>
                </a:solidFill>
                <a:latin typeface="Helvetica Neue" panose="02000503000000020004"/>
                <a:cs typeface="Helvetica Neue" panose="02000503000000020004"/>
              </a:rPr>
              <a:t> considering	</a:t>
            </a:r>
            <a:r>
              <a:rPr sz="2400" spc="-5" dirty="0">
                <a:solidFill>
                  <a:srgbClr val="005CA9"/>
                </a:solidFill>
                <a:latin typeface="Helvetica Neue" panose="02000503000000020004"/>
                <a:cs typeface="Helvetica Neue" panose="02000503000000020004"/>
              </a:rPr>
              <a:t>different </a:t>
            </a:r>
            <a:r>
              <a:rPr sz="2400"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temperatures</a:t>
            </a:r>
            <a:r>
              <a:rPr sz="2400" spc="-10"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and</a:t>
            </a:r>
            <a:r>
              <a:rPr sz="2400" spc="-5" dirty="0">
                <a:solidFill>
                  <a:srgbClr val="005CA9"/>
                </a:solidFill>
                <a:latin typeface="Helvetica Neue" panose="02000503000000020004"/>
                <a:cs typeface="Helvetica Neue" panose="02000503000000020004"/>
              </a:rPr>
              <a:t> media.</a:t>
            </a:r>
            <a:endParaRPr sz="2400">
              <a:latin typeface="Helvetica Neue" panose="02000503000000020004"/>
              <a:cs typeface="Helvetica Neue" panose="02000503000000020004"/>
            </a:endParaRPr>
          </a:p>
          <a:p>
            <a:pPr>
              <a:lnSpc>
                <a:spcPct val="100000"/>
              </a:lnSpc>
              <a:spcBef>
                <a:spcPts val="35"/>
              </a:spcBef>
              <a:buClr>
                <a:srgbClr val="005CA9"/>
              </a:buClr>
              <a:buFont typeface="Arial" panose="020B0604020202090204"/>
              <a:buChar char="•"/>
            </a:pPr>
            <a:endParaRPr sz="2400">
              <a:latin typeface="Helvetica Neue" panose="02000503000000020004"/>
              <a:cs typeface="Helvetica Neue" panose="02000503000000020004"/>
            </a:endParaRPr>
          </a:p>
          <a:p>
            <a:pPr marL="355600" indent="-342900">
              <a:lnSpc>
                <a:spcPct val="100000"/>
              </a:lnSpc>
              <a:buFont typeface="Arial" panose="020B0604020202090204"/>
              <a:buChar char="•"/>
              <a:tabLst>
                <a:tab pos="354965" algn="l"/>
                <a:tab pos="355600" algn="l"/>
              </a:tabLst>
            </a:pPr>
            <a:r>
              <a:rPr sz="2400" dirty="0">
                <a:solidFill>
                  <a:srgbClr val="005CA9"/>
                </a:solidFill>
                <a:latin typeface="Helvetica Neue" panose="02000503000000020004"/>
                <a:cs typeface="Helvetica Neue" panose="02000503000000020004"/>
              </a:rPr>
              <a:t>To</a:t>
            </a:r>
            <a:r>
              <a:rPr sz="2400" spc="-5" dirty="0">
                <a:solidFill>
                  <a:srgbClr val="005CA9"/>
                </a:solidFill>
                <a:latin typeface="Helvetica Neue" panose="02000503000000020004"/>
                <a:cs typeface="Helvetica Neue" panose="02000503000000020004"/>
              </a:rPr>
              <a:t> supplement</a:t>
            </a:r>
            <a:r>
              <a:rPr sz="2400" spc="-10"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the</a:t>
            </a:r>
            <a:r>
              <a:rPr sz="2400" spc="-10" dirty="0">
                <a:solidFill>
                  <a:srgbClr val="005CA9"/>
                </a:solidFill>
                <a:latin typeface="Helvetica Neue" panose="02000503000000020004"/>
                <a:cs typeface="Helvetica Neue" panose="02000503000000020004"/>
              </a:rPr>
              <a:t> </a:t>
            </a:r>
            <a:r>
              <a:rPr sz="2400" b="1" spc="-5" dirty="0">
                <a:solidFill>
                  <a:srgbClr val="3A8336"/>
                </a:solidFill>
                <a:latin typeface="Helvetica Neue" panose="02000503000000020004"/>
                <a:cs typeface="Helvetica Neue" panose="02000503000000020004"/>
              </a:rPr>
              <a:t>growth</a:t>
            </a:r>
            <a:r>
              <a:rPr sz="2400" b="1" spc="-10" dirty="0">
                <a:solidFill>
                  <a:srgbClr val="3A8336"/>
                </a:solidFill>
                <a:latin typeface="Helvetica Neue" panose="02000503000000020004"/>
                <a:cs typeface="Helvetica Neue" panose="02000503000000020004"/>
              </a:rPr>
              <a:t> </a:t>
            </a:r>
            <a:r>
              <a:rPr sz="2400" b="1" dirty="0">
                <a:solidFill>
                  <a:srgbClr val="3A8336"/>
                </a:solidFill>
                <a:latin typeface="Helvetica Neue" panose="02000503000000020004"/>
                <a:cs typeface="Helvetica Neue" panose="02000503000000020004"/>
              </a:rPr>
              <a:t>measurements</a:t>
            </a:r>
            <a:endParaRPr sz="2400">
              <a:latin typeface="Helvetica Neue" panose="02000503000000020004"/>
              <a:cs typeface="Helvetica Neue" panose="02000503000000020004"/>
            </a:endParaRPr>
          </a:p>
          <a:p>
            <a:pPr marL="350520">
              <a:lnSpc>
                <a:spcPct val="100000"/>
              </a:lnSpc>
            </a:pPr>
            <a:r>
              <a:rPr sz="2400" dirty="0">
                <a:solidFill>
                  <a:srgbClr val="005CA9"/>
                </a:solidFill>
                <a:latin typeface="Helvetica Neue" panose="02000503000000020004"/>
                <a:cs typeface="Helvetica Neue" panose="02000503000000020004"/>
              </a:rPr>
              <a:t>of</a:t>
            </a:r>
            <a:r>
              <a:rPr sz="2400" spc="-5" dirty="0">
                <a:solidFill>
                  <a:srgbClr val="005CA9"/>
                </a:solidFill>
                <a:latin typeface="Helvetica Neue" panose="02000503000000020004"/>
                <a:cs typeface="Helvetica Neue" panose="02000503000000020004"/>
              </a:rPr>
              <a:t> 1A01, analyzing</a:t>
            </a:r>
            <a:r>
              <a:rPr sz="2400" dirty="0">
                <a:solidFill>
                  <a:srgbClr val="005CA9"/>
                </a:solidFill>
                <a:latin typeface="Helvetica Neue" panose="02000503000000020004"/>
                <a:cs typeface="Helvetica Neue" panose="02000503000000020004"/>
              </a:rPr>
              <a:t> an</a:t>
            </a:r>
            <a:r>
              <a:rPr sz="2400" spc="-5" dirty="0">
                <a:solidFill>
                  <a:srgbClr val="005CA9"/>
                </a:solidFill>
                <a:latin typeface="Helvetica Neue" panose="02000503000000020004"/>
                <a:cs typeface="Helvetica Neue" panose="02000503000000020004"/>
              </a:rPr>
              <a:t> existing</a:t>
            </a:r>
            <a:r>
              <a:rPr sz="2400" spc="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data </a:t>
            </a:r>
            <a:r>
              <a:rPr sz="2400" dirty="0">
                <a:solidFill>
                  <a:srgbClr val="005CA9"/>
                </a:solidFill>
                <a:latin typeface="Helvetica Neue" panose="02000503000000020004"/>
                <a:cs typeface="Helvetica Neue" panose="02000503000000020004"/>
              </a:rPr>
              <a:t>of</a:t>
            </a:r>
            <a:r>
              <a:rPr sz="2400" spc="-5" dirty="0">
                <a:solidFill>
                  <a:srgbClr val="005CA9"/>
                </a:solidFill>
                <a:latin typeface="Helvetica Neue" panose="02000503000000020004"/>
                <a:cs typeface="Helvetica Neue" panose="02000503000000020004"/>
              </a:rPr>
              <a:t> </a:t>
            </a:r>
            <a:r>
              <a:rPr sz="2400" b="1" dirty="0">
                <a:solidFill>
                  <a:srgbClr val="3A8336"/>
                </a:solidFill>
                <a:latin typeface="Helvetica Neue" panose="02000503000000020004"/>
                <a:cs typeface="Helvetica Neue" panose="02000503000000020004"/>
              </a:rPr>
              <a:t>96</a:t>
            </a:r>
            <a:endParaRPr sz="2400">
              <a:latin typeface="Helvetica Neue" panose="02000503000000020004"/>
              <a:cs typeface="Helvetica Neue" panose="02000503000000020004"/>
            </a:endParaRPr>
          </a:p>
          <a:p>
            <a:pPr marL="12700" marR="5080" indent="337820">
              <a:lnSpc>
                <a:spcPts val="2860"/>
              </a:lnSpc>
              <a:spcBef>
                <a:spcPts val="115"/>
              </a:spcBef>
            </a:pPr>
            <a:r>
              <a:rPr sz="2400" b="1" dirty="0">
                <a:solidFill>
                  <a:srgbClr val="3A8336"/>
                </a:solidFill>
                <a:latin typeface="Helvetica Neue" panose="02000503000000020004"/>
                <a:cs typeface="Helvetica Neue" panose="02000503000000020004"/>
              </a:rPr>
              <a:t>marine strains </a:t>
            </a:r>
            <a:r>
              <a:rPr sz="2400" spc="-5" dirty="0">
                <a:solidFill>
                  <a:srgbClr val="005CA9"/>
                </a:solidFill>
                <a:latin typeface="Helvetica Neue" panose="02000503000000020004"/>
                <a:cs typeface="Helvetica Neue" panose="02000503000000020004"/>
              </a:rPr>
              <a:t>growth </a:t>
            </a:r>
            <a:r>
              <a:rPr sz="2400" dirty="0">
                <a:solidFill>
                  <a:srgbClr val="005CA9"/>
                </a:solidFill>
                <a:latin typeface="Helvetica Neue" panose="02000503000000020004"/>
                <a:cs typeface="Helvetica Neue" panose="02000503000000020004"/>
              </a:rPr>
              <a:t>at </a:t>
            </a:r>
            <a:r>
              <a:rPr sz="2400" spc="-5" dirty="0">
                <a:solidFill>
                  <a:srgbClr val="005CA9"/>
                </a:solidFill>
                <a:latin typeface="Helvetica Neue" panose="02000503000000020004"/>
                <a:cs typeface="Helvetica Neue" panose="02000503000000020004"/>
              </a:rPr>
              <a:t>four temperatures </a:t>
            </a:r>
            <a:r>
              <a:rPr sz="2400" dirty="0">
                <a:solidFill>
                  <a:srgbClr val="005CA9"/>
                </a:solidFill>
                <a:latin typeface="Helvetica Neue" panose="02000503000000020004"/>
                <a:cs typeface="Helvetica Neue" panose="02000503000000020004"/>
              </a:rPr>
              <a:t>on a </a:t>
            </a:r>
            <a:r>
              <a:rPr sz="2400" spc="-65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variety</a:t>
            </a:r>
            <a:r>
              <a:rPr sz="2400" spc="-10"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of</a:t>
            </a:r>
            <a:r>
              <a:rPr sz="2400" spc="-5"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carbon</a:t>
            </a:r>
            <a:r>
              <a:rPr sz="2400" spc="-5"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sources.</a:t>
            </a:r>
            <a:endParaRPr sz="2400">
              <a:latin typeface="Helvetica Neue" panose="02000503000000020004"/>
              <a:cs typeface="Helvetica Neue" panose="02000503000000020004"/>
            </a:endParaRPr>
          </a:p>
        </p:txBody>
      </p:sp>
      <p:sp>
        <p:nvSpPr>
          <p:cNvPr id="14" name="object 14"/>
          <p:cNvSpPr txBox="1"/>
          <p:nvPr/>
        </p:nvSpPr>
        <p:spPr>
          <a:xfrm>
            <a:off x="1581785" y="5328920"/>
            <a:ext cx="7091045" cy="1125220"/>
          </a:xfrm>
          <a:prstGeom prst="rect">
            <a:avLst/>
          </a:prstGeom>
        </p:spPr>
        <p:txBody>
          <a:bodyPr vert="horz" wrap="square" lIns="0" tIns="11430" rIns="0" bIns="0" rtlCol="0">
            <a:spAutoFit/>
          </a:bodyPr>
          <a:lstStyle/>
          <a:p>
            <a:pPr marL="355600" marR="5080" indent="-342900">
              <a:lnSpc>
                <a:spcPct val="100000"/>
              </a:lnSpc>
              <a:spcBef>
                <a:spcPts val="90"/>
              </a:spcBef>
              <a:buFont typeface="Arial" panose="020B0604020202090204"/>
              <a:buChar char="•"/>
              <a:tabLst>
                <a:tab pos="354965" algn="l"/>
                <a:tab pos="355600" algn="l"/>
                <a:tab pos="5916930" algn="l"/>
              </a:tabLst>
            </a:pPr>
            <a:r>
              <a:rPr sz="2400" spc="-5" dirty="0">
                <a:solidFill>
                  <a:srgbClr val="005CA9"/>
                </a:solidFill>
                <a:latin typeface="Helvetica Neue" panose="02000503000000020004"/>
                <a:cs typeface="Helvetica Neue" panose="02000503000000020004"/>
              </a:rPr>
              <a:t>Investigate</a:t>
            </a:r>
            <a:r>
              <a:rPr sz="2400" spc="20"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the</a:t>
            </a:r>
            <a:r>
              <a:rPr sz="2400" spc="2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temperature</a:t>
            </a:r>
            <a:r>
              <a:rPr sz="2400" spc="2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sensitivities	</a:t>
            </a:r>
            <a:r>
              <a:rPr sz="2400" dirty="0">
                <a:solidFill>
                  <a:srgbClr val="005CA9"/>
                </a:solidFill>
                <a:latin typeface="Helvetica Neue" panose="02000503000000020004"/>
                <a:cs typeface="Helvetica Neue" panose="02000503000000020004"/>
              </a:rPr>
              <a:t>of </a:t>
            </a:r>
            <a:r>
              <a:rPr sz="2400" spc="-5" dirty="0">
                <a:solidFill>
                  <a:srgbClr val="005CA9"/>
                </a:solidFill>
                <a:latin typeface="Helvetica Neue" panose="02000503000000020004"/>
                <a:cs typeface="Helvetica Neue" panose="02000503000000020004"/>
              </a:rPr>
              <a:t>the </a:t>
            </a:r>
            <a:r>
              <a:rPr sz="2400"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key functional</a:t>
            </a:r>
            <a:r>
              <a:rPr sz="2400" spc="5" dirty="0">
                <a:solidFill>
                  <a:srgbClr val="005CA9"/>
                </a:solidFill>
                <a:latin typeface="Helvetica Neue" panose="02000503000000020004"/>
                <a:cs typeface="Helvetica Neue" panose="02000503000000020004"/>
              </a:rPr>
              <a:t> </a:t>
            </a:r>
            <a:r>
              <a:rPr sz="2400" spc="-5" dirty="0">
                <a:solidFill>
                  <a:srgbClr val="005CA9"/>
                </a:solidFill>
                <a:latin typeface="Helvetica Neue" panose="02000503000000020004"/>
                <a:cs typeface="Helvetica Neue" panose="02000503000000020004"/>
              </a:rPr>
              <a:t>output- exemplified</a:t>
            </a:r>
            <a:r>
              <a:rPr sz="2400" dirty="0">
                <a:solidFill>
                  <a:srgbClr val="005CA9"/>
                </a:solidFill>
                <a:latin typeface="Helvetica Neue" panose="02000503000000020004"/>
                <a:cs typeface="Helvetica Neue" panose="02000503000000020004"/>
              </a:rPr>
              <a:t> by </a:t>
            </a:r>
            <a:r>
              <a:rPr sz="2400" b="1" dirty="0">
                <a:solidFill>
                  <a:srgbClr val="3A8336"/>
                </a:solidFill>
                <a:latin typeface="Helvetica Neue" panose="02000503000000020004"/>
                <a:cs typeface="Helvetica Neue" panose="02000503000000020004"/>
              </a:rPr>
              <a:t>the activity </a:t>
            </a:r>
            <a:r>
              <a:rPr sz="2400" b="1" spc="-650" dirty="0">
                <a:solidFill>
                  <a:srgbClr val="3A8336"/>
                </a:solidFill>
                <a:latin typeface="Helvetica Neue" panose="02000503000000020004"/>
                <a:cs typeface="Helvetica Neue" panose="02000503000000020004"/>
              </a:rPr>
              <a:t> </a:t>
            </a:r>
            <a:r>
              <a:rPr sz="2400" b="1" spc="-5" dirty="0">
                <a:solidFill>
                  <a:srgbClr val="3A8336"/>
                </a:solidFill>
                <a:latin typeface="Helvetica Neue" panose="02000503000000020004"/>
                <a:cs typeface="Helvetica Neue" panose="02000503000000020004"/>
              </a:rPr>
              <a:t>of</a:t>
            </a:r>
            <a:r>
              <a:rPr sz="2400" b="1" spc="-10" dirty="0">
                <a:solidFill>
                  <a:srgbClr val="3A8336"/>
                </a:solidFill>
                <a:latin typeface="Helvetica Neue" panose="02000503000000020004"/>
                <a:cs typeface="Helvetica Neue" panose="02000503000000020004"/>
              </a:rPr>
              <a:t> </a:t>
            </a:r>
            <a:r>
              <a:rPr sz="2400" b="1" dirty="0">
                <a:solidFill>
                  <a:srgbClr val="3A8336"/>
                </a:solidFill>
                <a:latin typeface="Helvetica Neue" panose="02000503000000020004"/>
                <a:cs typeface="Helvetica Neue" panose="02000503000000020004"/>
              </a:rPr>
              <a:t>chitinase</a:t>
            </a:r>
            <a:r>
              <a:rPr sz="2400" dirty="0">
                <a:solidFill>
                  <a:srgbClr val="005CA9"/>
                </a:solidFill>
                <a:latin typeface="Helvetica Neue" panose="02000503000000020004"/>
                <a:cs typeface="Helvetica Neue" panose="02000503000000020004"/>
              </a:rPr>
              <a:t>,</a:t>
            </a:r>
            <a:r>
              <a:rPr sz="2400" spc="-5"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in</a:t>
            </a:r>
            <a:r>
              <a:rPr sz="2400" spc="-5" dirty="0">
                <a:solidFill>
                  <a:srgbClr val="005CA9"/>
                </a:solidFill>
                <a:latin typeface="Helvetica Neue" panose="02000503000000020004"/>
                <a:cs typeface="Helvetica Neue" panose="02000503000000020004"/>
              </a:rPr>
              <a:t> the supernatants</a:t>
            </a:r>
            <a:r>
              <a:rPr sz="2400" spc="-10" dirty="0">
                <a:solidFill>
                  <a:srgbClr val="005CA9"/>
                </a:solidFill>
                <a:latin typeface="Helvetica Neue" panose="02000503000000020004"/>
                <a:cs typeface="Helvetica Neue" panose="02000503000000020004"/>
              </a:rPr>
              <a:t> </a:t>
            </a:r>
            <a:r>
              <a:rPr sz="2400" dirty="0">
                <a:solidFill>
                  <a:srgbClr val="005CA9"/>
                </a:solidFill>
                <a:latin typeface="Helvetica Neue" panose="02000503000000020004"/>
                <a:cs typeface="Helvetica Neue" panose="02000503000000020004"/>
              </a:rPr>
              <a:t>of</a:t>
            </a:r>
            <a:r>
              <a:rPr sz="2400" spc="-5" dirty="0">
                <a:solidFill>
                  <a:srgbClr val="005CA9"/>
                </a:solidFill>
                <a:latin typeface="Helvetica Neue" panose="02000503000000020004"/>
                <a:cs typeface="Helvetica Neue" panose="02000503000000020004"/>
              </a:rPr>
              <a:t> 1A01</a:t>
            </a:r>
            <a:endParaRPr sz="2400">
              <a:latin typeface="Helvetica Neue" panose="02000503000000020004"/>
              <a:cs typeface="Helvetica Neue" panose="0200050300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ext Box 20"/>
          <p:cNvSpPr txBox="1"/>
          <p:nvPr/>
        </p:nvSpPr>
        <p:spPr>
          <a:xfrm>
            <a:off x="500849" y="7098437"/>
            <a:ext cx="8642350" cy="2030095"/>
          </a:xfrm>
          <a:prstGeom prst="rect">
            <a:avLst/>
          </a:prstGeom>
          <a:noFill/>
        </p:spPr>
        <p:txBody>
          <a:bodyPr wrap="square" rtlCol="0" anchor="t">
            <a:spAutoFit/>
          </a:bodyPr>
          <a:lstStyle/>
          <a:p>
            <a:pPr algn="l"/>
            <a:r>
              <a:rPr lang="en-US" dirty="0">
                <a:sym typeface="+mn-ea"/>
              </a:rPr>
              <a:t>Previous studies found:</a:t>
            </a:r>
            <a:endParaRPr lang="en-US" dirty="0">
              <a:sym typeface="+mn-ea"/>
            </a:endParaRPr>
          </a:p>
          <a:p>
            <a:pPr marL="285750" indent="-285750" algn="l">
              <a:buFont typeface="Arial" panose="020B0604020202090204" pitchFamily="34" charset="0"/>
              <a:buChar char="•"/>
            </a:pPr>
            <a:r>
              <a:rPr lang="en-US" dirty="0">
                <a:sym typeface="+mn-ea"/>
              </a:rPr>
              <a:t> Huete-Stauffer et al.(2016) </a:t>
            </a:r>
            <a:r>
              <a:rPr lang="en-US">
                <a:sym typeface="+mn-ea"/>
              </a:rPr>
              <a:t>found that </a:t>
            </a:r>
            <a:r>
              <a:rPr lang="en-US" dirty="0">
                <a:sym typeface="+mn-ea"/>
              </a:rPr>
              <a:t> </a:t>
            </a:r>
            <a:r>
              <a:rPr lang="en-US" b="1">
                <a:solidFill>
                  <a:schemeClr val="accent3">
                    <a:lumMod val="75000"/>
                  </a:schemeClr>
                </a:solidFill>
                <a:sym typeface="+mn-ea"/>
              </a:rPr>
              <a:t>cell size</a:t>
            </a:r>
            <a:r>
              <a:rPr lang="en-US">
                <a:sym typeface="+mn-ea"/>
              </a:rPr>
              <a:t> varied seasonally, with a strong </a:t>
            </a:r>
            <a:r>
              <a:rPr lang="en-US" b="1">
                <a:solidFill>
                  <a:schemeClr val="accent3">
                    <a:lumMod val="75000"/>
                  </a:schemeClr>
                </a:solidFill>
                <a:sym typeface="+mn-ea"/>
              </a:rPr>
              <a:t>negative correlation</a:t>
            </a:r>
            <a:r>
              <a:rPr lang="en-US">
                <a:sym typeface="+mn-ea"/>
              </a:rPr>
              <a:t> between</a:t>
            </a:r>
            <a:r>
              <a:rPr lang="en-US">
                <a:solidFill>
                  <a:schemeClr val="accent3">
                    <a:lumMod val="75000"/>
                  </a:schemeClr>
                </a:solidFill>
                <a:sym typeface="+mn-ea"/>
              </a:rPr>
              <a:t> </a:t>
            </a:r>
            <a:r>
              <a:rPr lang="en-US" b="1">
                <a:solidFill>
                  <a:schemeClr val="accent3">
                    <a:lumMod val="75000"/>
                  </a:schemeClr>
                </a:solidFill>
                <a:sym typeface="+mn-ea"/>
              </a:rPr>
              <a:t>growth rates</a:t>
            </a:r>
            <a:r>
              <a:rPr lang="en-US">
                <a:sym typeface="+mn-ea"/>
              </a:rPr>
              <a:t> and cell size in </a:t>
            </a:r>
            <a:r>
              <a:rPr lang="en-US" b="1">
                <a:solidFill>
                  <a:schemeClr val="accent3">
                    <a:lumMod val="75000"/>
                  </a:schemeClr>
                </a:solidFill>
                <a:sym typeface="+mn-ea"/>
              </a:rPr>
              <a:t>warmer temperatures</a:t>
            </a:r>
            <a:r>
              <a:rPr lang="en-US">
                <a:sym typeface="+mn-ea"/>
              </a:rPr>
              <a:t>. When warming did not increase growth rates (</a:t>
            </a:r>
            <a:r>
              <a:rPr lang="en-US" b="1">
                <a:solidFill>
                  <a:schemeClr val="accent3">
                    <a:lumMod val="75000"/>
                  </a:schemeClr>
                </a:solidFill>
                <a:sym typeface="+mn-ea"/>
              </a:rPr>
              <a:t>negative activation energies</a:t>
            </a:r>
            <a:r>
              <a:rPr lang="en-US">
                <a:sym typeface="+mn-ea"/>
              </a:rPr>
              <a:t>), reductions in cell size and nucleic acid content were minimal or reversed.</a:t>
            </a:r>
            <a:endParaRPr lang="en-US">
              <a:sym typeface="+mn-ea"/>
            </a:endParaRPr>
          </a:p>
          <a:p>
            <a:pPr marL="285750" indent="-285750" algn="l">
              <a:buFont typeface="Arial" panose="020B0604020202090204" pitchFamily="34" charset="0"/>
              <a:buChar char="•"/>
            </a:pPr>
            <a:endParaRPr lang="en-US">
              <a:sym typeface="+mn-ea"/>
            </a:endParaRPr>
          </a:p>
        </p:txBody>
      </p:sp>
      <p:pic>
        <p:nvPicPr>
          <p:cNvPr id="22" name="Picture 21" descr="Screenshot_2024-07-27_at_20.46.55-removebg-preview"/>
          <p:cNvPicPr>
            <a:picLocks noChangeAspect="1"/>
          </p:cNvPicPr>
          <p:nvPr/>
        </p:nvPicPr>
        <p:blipFill>
          <a:blip r:embed="rId1"/>
          <a:stretch>
            <a:fillRect/>
          </a:stretch>
        </p:blipFill>
        <p:spPr>
          <a:xfrm>
            <a:off x="3111623" y="738240"/>
            <a:ext cx="2800350" cy="800100"/>
          </a:xfrm>
          <a:prstGeom prst="rect">
            <a:avLst/>
          </a:prstGeom>
        </p:spPr>
      </p:pic>
      <p:pic>
        <p:nvPicPr>
          <p:cNvPr id="23" name="Picture 22" descr="QianJianTec1722106344361-removebg-preview"/>
          <p:cNvPicPr>
            <a:picLocks noChangeAspect="1"/>
          </p:cNvPicPr>
          <p:nvPr/>
        </p:nvPicPr>
        <p:blipFill>
          <a:blip r:embed="rId2"/>
          <a:stretch>
            <a:fillRect/>
          </a:stretch>
        </p:blipFill>
        <p:spPr>
          <a:xfrm>
            <a:off x="3340223" y="1728840"/>
            <a:ext cx="2169160" cy="570230"/>
          </a:xfrm>
          <a:prstGeom prst="rect">
            <a:avLst/>
          </a:prstGeom>
        </p:spPr>
      </p:pic>
      <p:sp>
        <p:nvSpPr>
          <p:cNvPr id="25" name="Rectangles 24"/>
          <p:cNvSpPr/>
          <p:nvPr/>
        </p:nvSpPr>
        <p:spPr>
          <a:xfrm>
            <a:off x="-241177" y="1105270"/>
            <a:ext cx="4536440" cy="1668780"/>
          </a:xfrm>
          <a:prstGeom prst="rect">
            <a:avLst/>
          </a:prstGeom>
          <a:noFill/>
          <a:ln>
            <a:noFill/>
          </a:ln>
        </p:spPr>
        <p:txBody>
          <a:bodyPr wrap="none" rtlCol="0" anchor="t">
            <a:noAutofit/>
          </a:bodyPr>
          <a:lstStyle/>
          <a:p>
            <a:pPr algn="ctr"/>
            <a:r>
              <a:rPr lang="en-US" sz="3200" b="1">
                <a:ln w="12700">
                  <a:solidFill>
                    <a:schemeClr val="accent5"/>
                  </a:solidFill>
                  <a:prstDash val="solid"/>
                </a:ln>
                <a:solidFill>
                  <a:schemeClr val="accent1"/>
                </a:solidFill>
                <a:effectLst/>
              </a:rPr>
              <a:t>Arrhenius</a:t>
            </a:r>
            <a:endParaRPr lang="en-US" sz="3200" b="1">
              <a:ln w="12700">
                <a:solidFill>
                  <a:schemeClr val="accent5"/>
                </a:solidFill>
                <a:prstDash val="solid"/>
              </a:ln>
              <a:solidFill>
                <a:schemeClr val="accent1"/>
              </a:solidFill>
              <a:effectLst/>
            </a:endParaRPr>
          </a:p>
          <a:p>
            <a:pPr algn="ctr"/>
            <a:r>
              <a:rPr lang="en-US" sz="3200" b="1">
                <a:ln w="12700">
                  <a:solidFill>
                    <a:schemeClr val="accent5"/>
                  </a:solidFill>
                  <a:prstDash val="solid"/>
                </a:ln>
                <a:solidFill>
                  <a:schemeClr val="accent1"/>
                </a:solidFill>
                <a:effectLst/>
              </a:rPr>
              <a:t> Law</a:t>
            </a:r>
            <a:endParaRPr lang="en-US" sz="3200" b="1">
              <a:ln w="12700">
                <a:solidFill>
                  <a:schemeClr val="accent5"/>
                </a:solidFill>
                <a:prstDash val="solid"/>
              </a:ln>
              <a:solidFill>
                <a:schemeClr val="accent1"/>
              </a:solidFill>
              <a:effectLst/>
            </a:endParaRPr>
          </a:p>
        </p:txBody>
      </p:sp>
      <p:cxnSp>
        <p:nvCxnSpPr>
          <p:cNvPr id="26" name="Straight Arrow Connector 25"/>
          <p:cNvCxnSpPr/>
          <p:nvPr/>
        </p:nvCxnSpPr>
        <p:spPr>
          <a:xfrm flipV="1">
            <a:off x="6937899" y="1324246"/>
            <a:ext cx="0" cy="1708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flipV="1">
            <a:off x="6937899" y="3005091"/>
            <a:ext cx="1905000" cy="279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Text Box 31"/>
          <p:cNvSpPr txBox="1"/>
          <p:nvPr/>
        </p:nvSpPr>
        <p:spPr>
          <a:xfrm>
            <a:off x="9985899" y="3086371"/>
            <a:ext cx="4064000" cy="368300"/>
          </a:xfrm>
          <a:prstGeom prst="rect">
            <a:avLst/>
          </a:prstGeom>
          <a:noFill/>
        </p:spPr>
        <p:txBody>
          <a:bodyPr wrap="square" rtlCol="0">
            <a:spAutoFit/>
          </a:bodyPr>
          <a:lstStyle/>
          <a:p>
            <a:r>
              <a:rPr lang="en-US"/>
              <a:t>1/T</a:t>
            </a:r>
            <a:endParaRPr lang="en-US"/>
          </a:p>
        </p:txBody>
      </p:sp>
      <p:sp>
        <p:nvSpPr>
          <p:cNvPr id="34" name="Text Box 33"/>
          <p:cNvSpPr txBox="1"/>
          <p:nvPr/>
        </p:nvSpPr>
        <p:spPr>
          <a:xfrm>
            <a:off x="6401959" y="1436006"/>
            <a:ext cx="459740" cy="1416685"/>
          </a:xfrm>
          <a:prstGeom prst="rect">
            <a:avLst/>
          </a:prstGeom>
          <a:noFill/>
        </p:spPr>
        <p:txBody>
          <a:bodyPr vert="eaVert" wrap="square" rtlCol="0">
            <a:spAutoFit/>
          </a:bodyPr>
          <a:lstStyle/>
          <a:p>
            <a:r>
              <a:rPr lang="en-US"/>
              <a:t>lnµ(h-1)</a:t>
            </a:r>
            <a:endParaRPr lang="en-US"/>
          </a:p>
        </p:txBody>
      </p:sp>
      <p:cxnSp>
        <p:nvCxnSpPr>
          <p:cNvPr id="35" name="Straight Connector 34"/>
          <p:cNvCxnSpPr/>
          <p:nvPr/>
        </p:nvCxnSpPr>
        <p:spPr>
          <a:xfrm>
            <a:off x="7014099" y="1896381"/>
            <a:ext cx="1447800" cy="880110"/>
          </a:xfrm>
          <a:prstGeom prst="line">
            <a:avLst/>
          </a:prstGeom>
        </p:spPr>
        <p:style>
          <a:lnRef idx="2">
            <a:schemeClr val="accent1"/>
          </a:lnRef>
          <a:fillRef idx="0">
            <a:srgbClr val="FFFFFF"/>
          </a:fillRef>
          <a:effectRef idx="0">
            <a:srgbClr val="FFFFFF"/>
          </a:effectRef>
          <a:fontRef idx="minor">
            <a:schemeClr val="tx1"/>
          </a:fontRef>
        </p:style>
      </p:cxnSp>
      <p:cxnSp>
        <p:nvCxnSpPr>
          <p:cNvPr id="37" name="Straight Arrow Connector 36"/>
          <p:cNvCxnSpPr/>
          <p:nvPr/>
        </p:nvCxnSpPr>
        <p:spPr>
          <a:xfrm flipV="1">
            <a:off x="9833499" y="1347106"/>
            <a:ext cx="0" cy="1708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8" name="Straight Arrow Connector 37"/>
          <p:cNvCxnSpPr/>
          <p:nvPr/>
        </p:nvCxnSpPr>
        <p:spPr>
          <a:xfrm flipV="1">
            <a:off x="9837309" y="3033031"/>
            <a:ext cx="1905000" cy="279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9300099" y="1616346"/>
            <a:ext cx="459740" cy="1416685"/>
          </a:xfrm>
          <a:prstGeom prst="rect">
            <a:avLst/>
          </a:prstGeom>
          <a:noFill/>
        </p:spPr>
        <p:txBody>
          <a:bodyPr vert="eaVert" wrap="square" rtlCol="0">
            <a:spAutoFit/>
          </a:bodyPr>
          <a:lstStyle/>
          <a:p>
            <a:r>
              <a:rPr lang="en-US"/>
              <a:t>lnµ(h-1)</a:t>
            </a:r>
            <a:endParaRPr lang="en-US"/>
          </a:p>
        </p:txBody>
      </p:sp>
      <p:cxnSp>
        <p:nvCxnSpPr>
          <p:cNvPr id="40" name="Straight Connector 39"/>
          <p:cNvCxnSpPr/>
          <p:nvPr/>
        </p:nvCxnSpPr>
        <p:spPr>
          <a:xfrm flipV="1">
            <a:off x="10062099" y="1633491"/>
            <a:ext cx="1447800" cy="1143000"/>
          </a:xfrm>
          <a:prstGeom prst="line">
            <a:avLst/>
          </a:prstGeom>
        </p:spPr>
        <p:style>
          <a:lnRef idx="2">
            <a:schemeClr val="accent1"/>
          </a:lnRef>
          <a:fillRef idx="0">
            <a:srgbClr val="FFFFFF"/>
          </a:fillRef>
          <a:effectRef idx="0">
            <a:srgbClr val="FFFFFF"/>
          </a:effectRef>
          <a:fontRef idx="minor">
            <a:schemeClr val="tx1"/>
          </a:fontRef>
        </p:style>
      </p:cxnSp>
      <p:sp>
        <p:nvSpPr>
          <p:cNvPr id="41" name="Text Box 40"/>
          <p:cNvSpPr txBox="1"/>
          <p:nvPr/>
        </p:nvSpPr>
        <p:spPr>
          <a:xfrm>
            <a:off x="7928499" y="3123201"/>
            <a:ext cx="762000" cy="386715"/>
          </a:xfrm>
          <a:prstGeom prst="rect">
            <a:avLst/>
          </a:prstGeom>
          <a:noFill/>
        </p:spPr>
        <p:txBody>
          <a:bodyPr wrap="square" rtlCol="0">
            <a:noAutofit/>
          </a:bodyPr>
          <a:lstStyle/>
          <a:p>
            <a:r>
              <a:rPr lang="en-US"/>
              <a:t>1/T</a:t>
            </a:r>
            <a:endParaRPr lang="en-US"/>
          </a:p>
        </p:txBody>
      </p:sp>
      <p:sp>
        <p:nvSpPr>
          <p:cNvPr id="43" name="Text Box 42"/>
          <p:cNvSpPr txBox="1"/>
          <p:nvPr/>
        </p:nvSpPr>
        <p:spPr>
          <a:xfrm>
            <a:off x="6709299" y="3664856"/>
            <a:ext cx="1905635" cy="386715"/>
          </a:xfrm>
          <a:prstGeom prst="rect">
            <a:avLst/>
          </a:prstGeom>
          <a:noFill/>
        </p:spPr>
        <p:txBody>
          <a:bodyPr wrap="square" rtlCol="0">
            <a:noAutofit/>
          </a:bodyPr>
          <a:lstStyle/>
          <a:p>
            <a:r>
              <a:rPr lang="en-US"/>
              <a:t>T</a:t>
            </a:r>
            <a:r>
              <a:rPr lang="en-US">
                <a:latin typeface="Arial" panose="020B0604020202090204" pitchFamily="34" charset="0"/>
                <a:cs typeface="Arial" panose="020B0604020202090204" pitchFamily="34" charset="0"/>
                <a:sym typeface="+mn-ea"/>
              </a:rPr>
              <a:t>↑</a:t>
            </a:r>
            <a:r>
              <a:rPr lang="en-US">
                <a:latin typeface="Arial" panose="020B0604020202090204" pitchFamily="34" charset="0"/>
                <a:cs typeface="Arial" panose="020B0604020202090204" pitchFamily="34" charset="0"/>
              </a:rPr>
              <a:t>,µ</a:t>
            </a:r>
            <a:r>
              <a:rPr lang="en-US">
                <a:latin typeface="Arial" panose="020B0604020202090204" pitchFamily="34" charset="0"/>
                <a:cs typeface="Arial" panose="020B0604020202090204" pitchFamily="34" charset="0"/>
                <a:sym typeface="+mn-ea"/>
              </a:rPr>
              <a:t>↑</a:t>
            </a:r>
            <a:r>
              <a:rPr lang="en-US">
                <a:latin typeface="Arial" panose="020B0604020202090204" pitchFamily="34" charset="0"/>
                <a:cs typeface="Arial" panose="020B0604020202090204" pitchFamily="34" charset="0"/>
              </a:rPr>
              <a:t>, -Ea /k&lt;0 </a:t>
            </a:r>
            <a:endParaRPr lang="en-US">
              <a:latin typeface="Arial" panose="020B0604020202090204" pitchFamily="34" charset="0"/>
              <a:cs typeface="Arial" panose="020B0604020202090204" pitchFamily="34" charset="0"/>
            </a:endParaRPr>
          </a:p>
        </p:txBody>
      </p:sp>
      <p:sp>
        <p:nvSpPr>
          <p:cNvPr id="44" name="Text Box 43"/>
          <p:cNvSpPr txBox="1"/>
          <p:nvPr/>
        </p:nvSpPr>
        <p:spPr>
          <a:xfrm>
            <a:off x="9627093" y="3599895"/>
            <a:ext cx="1905635" cy="386715"/>
          </a:xfrm>
          <a:prstGeom prst="rect">
            <a:avLst/>
          </a:prstGeom>
          <a:noFill/>
        </p:spPr>
        <p:txBody>
          <a:bodyPr wrap="square" rtlCol="0">
            <a:noAutofit/>
          </a:bodyPr>
          <a:lstStyle/>
          <a:p>
            <a:r>
              <a:rPr lang="en-US"/>
              <a:t>T</a:t>
            </a:r>
            <a:r>
              <a:rPr lang="en-US">
                <a:latin typeface="Arial" panose="020B0604020202090204" pitchFamily="34" charset="0"/>
                <a:cs typeface="Arial" panose="020B0604020202090204" pitchFamily="34" charset="0"/>
                <a:sym typeface="+mn-ea"/>
              </a:rPr>
              <a:t>↑</a:t>
            </a:r>
            <a:r>
              <a:rPr lang="en-US">
                <a:latin typeface="Arial" panose="020B0604020202090204" pitchFamily="34" charset="0"/>
                <a:cs typeface="Arial" panose="020B0604020202090204" pitchFamily="34" charset="0"/>
              </a:rPr>
              <a:t>,µ</a:t>
            </a:r>
            <a:r>
              <a:rPr lang="en-US">
                <a:latin typeface="Arial" panose="020B0604020202090204" pitchFamily="34" charset="0"/>
                <a:cs typeface="Arial" panose="020B0604020202090204" pitchFamily="34" charset="0"/>
                <a:sym typeface="+mn-ea"/>
              </a:rPr>
              <a:t>↓</a:t>
            </a:r>
            <a:r>
              <a:rPr lang="en-US">
                <a:latin typeface="Arial" panose="020B0604020202090204" pitchFamily="34" charset="0"/>
                <a:cs typeface="Arial" panose="020B0604020202090204" pitchFamily="34" charset="0"/>
              </a:rPr>
              <a:t>, -Ea/k &gt;0 </a:t>
            </a:r>
            <a:endParaRPr lang="en-US">
              <a:latin typeface="Arial" panose="020B0604020202090204" pitchFamily="34" charset="0"/>
              <a:cs typeface="Arial" panose="020B0604020202090204" pitchFamily="34" charset="0"/>
            </a:endParaRPr>
          </a:p>
        </p:txBody>
      </p:sp>
      <p:grpSp>
        <p:nvGrpSpPr>
          <p:cNvPr id="45" name="object 18"/>
          <p:cNvGrpSpPr/>
          <p:nvPr/>
        </p:nvGrpSpPr>
        <p:grpSpPr>
          <a:xfrm>
            <a:off x="2538545" y="3239358"/>
            <a:ext cx="3553460" cy="2439035"/>
            <a:chOff x="1578536" y="2742517"/>
            <a:chExt cx="3553460" cy="2439035"/>
          </a:xfrm>
        </p:grpSpPr>
        <p:sp>
          <p:nvSpPr>
            <p:cNvPr id="46" name="object 19"/>
            <p:cNvSpPr/>
            <p:nvPr/>
          </p:nvSpPr>
          <p:spPr>
            <a:xfrm>
              <a:off x="3917016" y="2742517"/>
              <a:ext cx="1214755" cy="2239645"/>
            </a:xfrm>
            <a:custGeom>
              <a:avLst/>
              <a:gdLst/>
              <a:ahLst/>
              <a:cxnLst/>
              <a:rect l="l" t="t" r="r" b="b"/>
              <a:pathLst>
                <a:path w="1214754" h="2239645">
                  <a:moveTo>
                    <a:pt x="1106390" y="408951"/>
                  </a:moveTo>
                  <a:lnTo>
                    <a:pt x="108313" y="408951"/>
                  </a:lnTo>
                  <a:lnTo>
                    <a:pt x="66288" y="400424"/>
                  </a:lnTo>
                  <a:lnTo>
                    <a:pt x="31844" y="377185"/>
                  </a:lnTo>
                  <a:lnTo>
                    <a:pt x="8556" y="342751"/>
                  </a:lnTo>
                  <a:lnTo>
                    <a:pt x="0" y="300638"/>
                  </a:lnTo>
                  <a:lnTo>
                    <a:pt x="0" y="108313"/>
                  </a:lnTo>
                  <a:lnTo>
                    <a:pt x="8645" y="66288"/>
                  </a:lnTo>
                  <a:lnTo>
                    <a:pt x="31923" y="31844"/>
                  </a:lnTo>
                  <a:lnTo>
                    <a:pt x="66318" y="8556"/>
                  </a:lnTo>
                  <a:lnTo>
                    <a:pt x="108314" y="0"/>
                  </a:lnTo>
                  <a:lnTo>
                    <a:pt x="1106390" y="0"/>
                  </a:lnTo>
                  <a:lnTo>
                    <a:pt x="1148415" y="8527"/>
                  </a:lnTo>
                  <a:lnTo>
                    <a:pt x="1182859" y="31766"/>
                  </a:lnTo>
                  <a:lnTo>
                    <a:pt x="1206147" y="66199"/>
                  </a:lnTo>
                  <a:lnTo>
                    <a:pt x="1214704" y="108313"/>
                  </a:lnTo>
                  <a:lnTo>
                    <a:pt x="1214704" y="300638"/>
                  </a:lnTo>
                  <a:lnTo>
                    <a:pt x="1206176" y="342663"/>
                  </a:lnTo>
                  <a:lnTo>
                    <a:pt x="1182938" y="377106"/>
                  </a:lnTo>
                  <a:lnTo>
                    <a:pt x="1148504" y="400394"/>
                  </a:lnTo>
                  <a:lnTo>
                    <a:pt x="1106390" y="408951"/>
                  </a:lnTo>
                  <a:close/>
                </a:path>
                <a:path w="1214754" h="2239645">
                  <a:moveTo>
                    <a:pt x="1106390" y="2239177"/>
                  </a:moveTo>
                  <a:lnTo>
                    <a:pt x="108314" y="2239177"/>
                  </a:lnTo>
                  <a:lnTo>
                    <a:pt x="66318" y="2230620"/>
                  </a:lnTo>
                  <a:lnTo>
                    <a:pt x="31923" y="2207332"/>
                  </a:lnTo>
                  <a:lnTo>
                    <a:pt x="8645" y="2172888"/>
                  </a:lnTo>
                  <a:lnTo>
                    <a:pt x="0" y="2130863"/>
                  </a:lnTo>
                  <a:lnTo>
                    <a:pt x="0" y="1938539"/>
                  </a:lnTo>
                  <a:lnTo>
                    <a:pt x="8556" y="1896425"/>
                  </a:lnTo>
                  <a:lnTo>
                    <a:pt x="31844" y="1861991"/>
                  </a:lnTo>
                  <a:lnTo>
                    <a:pt x="66288" y="1838752"/>
                  </a:lnTo>
                  <a:lnTo>
                    <a:pt x="108313" y="1830225"/>
                  </a:lnTo>
                  <a:lnTo>
                    <a:pt x="1106390" y="1830225"/>
                  </a:lnTo>
                  <a:lnTo>
                    <a:pt x="1148504" y="1838782"/>
                  </a:lnTo>
                  <a:lnTo>
                    <a:pt x="1182938" y="1862069"/>
                  </a:lnTo>
                  <a:lnTo>
                    <a:pt x="1206176" y="1896513"/>
                  </a:lnTo>
                  <a:lnTo>
                    <a:pt x="1214704" y="1938539"/>
                  </a:lnTo>
                  <a:lnTo>
                    <a:pt x="1214704" y="2130863"/>
                  </a:lnTo>
                  <a:lnTo>
                    <a:pt x="1206147" y="2172977"/>
                  </a:lnTo>
                  <a:lnTo>
                    <a:pt x="1182859" y="2207411"/>
                  </a:lnTo>
                  <a:lnTo>
                    <a:pt x="1148415" y="2230649"/>
                  </a:lnTo>
                  <a:lnTo>
                    <a:pt x="1106390" y="2239177"/>
                  </a:lnTo>
                  <a:close/>
                </a:path>
              </a:pathLst>
            </a:custGeom>
            <a:solidFill>
              <a:srgbClr val="D9D9D9"/>
            </a:solidFill>
          </p:spPr>
          <p:txBody>
            <a:bodyPr wrap="square" lIns="0" tIns="0" rIns="0" bIns="0" rtlCol="0"/>
            <a:lstStyle/>
            <a:p/>
          </p:txBody>
        </p:sp>
        <p:pic>
          <p:nvPicPr>
            <p:cNvPr id="47" name="object 20"/>
            <p:cNvPicPr/>
            <p:nvPr/>
          </p:nvPicPr>
          <p:blipFill>
            <a:blip r:embed="rId3" cstate="print"/>
            <a:stretch>
              <a:fillRect/>
            </a:stretch>
          </p:blipFill>
          <p:spPr>
            <a:xfrm>
              <a:off x="4060115" y="4343073"/>
              <a:ext cx="704849" cy="838199"/>
            </a:xfrm>
            <a:prstGeom prst="rect">
              <a:avLst/>
            </a:prstGeom>
          </p:spPr>
        </p:pic>
        <p:sp>
          <p:nvSpPr>
            <p:cNvPr id="48" name="object 21"/>
            <p:cNvSpPr/>
            <p:nvPr/>
          </p:nvSpPr>
          <p:spPr>
            <a:xfrm>
              <a:off x="1578533" y="2901010"/>
              <a:ext cx="2134235" cy="1922145"/>
            </a:xfrm>
            <a:custGeom>
              <a:avLst/>
              <a:gdLst/>
              <a:ahLst/>
              <a:cxnLst/>
              <a:rect l="l" t="t" r="r" b="b"/>
              <a:pathLst>
                <a:path w="2134235" h="1922145">
                  <a:moveTo>
                    <a:pt x="1039761" y="1258392"/>
                  </a:moveTo>
                  <a:lnTo>
                    <a:pt x="1037564" y="1246657"/>
                  </a:lnTo>
                  <a:lnTo>
                    <a:pt x="1031252" y="1236967"/>
                  </a:lnTo>
                  <a:lnTo>
                    <a:pt x="1021765" y="1230337"/>
                  </a:lnTo>
                  <a:lnTo>
                    <a:pt x="1010018" y="1227797"/>
                  </a:lnTo>
                  <a:lnTo>
                    <a:pt x="998283" y="1230007"/>
                  </a:lnTo>
                  <a:lnTo>
                    <a:pt x="988593" y="1236306"/>
                  </a:lnTo>
                  <a:lnTo>
                    <a:pt x="981964" y="1245806"/>
                  </a:lnTo>
                  <a:lnTo>
                    <a:pt x="979424" y="1257554"/>
                  </a:lnTo>
                  <a:lnTo>
                    <a:pt x="972934" y="1578927"/>
                  </a:lnTo>
                  <a:lnTo>
                    <a:pt x="968032" y="1594535"/>
                  </a:lnTo>
                  <a:lnTo>
                    <a:pt x="964399" y="1609699"/>
                  </a:lnTo>
                  <a:lnTo>
                    <a:pt x="961618" y="1624507"/>
                  </a:lnTo>
                  <a:lnTo>
                    <a:pt x="959319" y="1639049"/>
                  </a:lnTo>
                  <a:lnTo>
                    <a:pt x="953833" y="1668716"/>
                  </a:lnTo>
                  <a:lnTo>
                    <a:pt x="920013" y="1729232"/>
                  </a:lnTo>
                  <a:lnTo>
                    <a:pt x="880122" y="1761617"/>
                  </a:lnTo>
                  <a:lnTo>
                    <a:pt x="845705" y="1781632"/>
                  </a:lnTo>
                  <a:lnTo>
                    <a:pt x="807516" y="1798840"/>
                  </a:lnTo>
                  <a:lnTo>
                    <a:pt x="765962" y="1813445"/>
                  </a:lnTo>
                  <a:lnTo>
                    <a:pt x="721448" y="1825637"/>
                  </a:lnTo>
                  <a:lnTo>
                    <a:pt x="674408" y="1835619"/>
                  </a:lnTo>
                  <a:lnTo>
                    <a:pt x="625233" y="1843620"/>
                  </a:lnTo>
                  <a:lnTo>
                    <a:pt x="574357" y="1849818"/>
                  </a:lnTo>
                  <a:lnTo>
                    <a:pt x="522173" y="1854415"/>
                  </a:lnTo>
                  <a:lnTo>
                    <a:pt x="469099" y="1857641"/>
                  </a:lnTo>
                  <a:lnTo>
                    <a:pt x="415569" y="1859673"/>
                  </a:lnTo>
                  <a:lnTo>
                    <a:pt x="361962" y="1860740"/>
                  </a:lnTo>
                  <a:lnTo>
                    <a:pt x="308724" y="1861019"/>
                  </a:lnTo>
                  <a:lnTo>
                    <a:pt x="30378" y="1857565"/>
                  </a:lnTo>
                  <a:lnTo>
                    <a:pt x="18554" y="1859953"/>
                  </a:lnTo>
                  <a:lnTo>
                    <a:pt x="8902" y="1866468"/>
                  </a:lnTo>
                  <a:lnTo>
                    <a:pt x="2387" y="1876132"/>
                  </a:lnTo>
                  <a:lnTo>
                    <a:pt x="0" y="1887943"/>
                  </a:lnTo>
                  <a:lnTo>
                    <a:pt x="2387" y="1899767"/>
                  </a:lnTo>
                  <a:lnTo>
                    <a:pt x="8902" y="1909419"/>
                  </a:lnTo>
                  <a:lnTo>
                    <a:pt x="18554" y="1915934"/>
                  </a:lnTo>
                  <a:lnTo>
                    <a:pt x="30378" y="1918322"/>
                  </a:lnTo>
                  <a:lnTo>
                    <a:pt x="302844" y="1921573"/>
                  </a:lnTo>
                  <a:lnTo>
                    <a:pt x="354406" y="1921383"/>
                  </a:lnTo>
                  <a:lnTo>
                    <a:pt x="406438" y="1920481"/>
                  </a:lnTo>
                  <a:lnTo>
                    <a:pt x="458597" y="1918703"/>
                  </a:lnTo>
                  <a:lnTo>
                    <a:pt x="510565" y="1915871"/>
                  </a:lnTo>
                  <a:lnTo>
                    <a:pt x="561987" y="1911781"/>
                  </a:lnTo>
                  <a:lnTo>
                    <a:pt x="612546" y="1906257"/>
                  </a:lnTo>
                  <a:lnTo>
                    <a:pt x="661885" y="1899132"/>
                  </a:lnTo>
                  <a:lnTo>
                    <a:pt x="709676" y="1890204"/>
                  </a:lnTo>
                  <a:lnTo>
                    <a:pt x="755586" y="1879307"/>
                  </a:lnTo>
                  <a:lnTo>
                    <a:pt x="799274" y="1866252"/>
                  </a:lnTo>
                  <a:lnTo>
                    <a:pt x="840409" y="1850859"/>
                  </a:lnTo>
                  <a:lnTo>
                    <a:pt x="878636" y="1832940"/>
                  </a:lnTo>
                  <a:lnTo>
                    <a:pt x="913638" y="1812315"/>
                  </a:lnTo>
                  <a:lnTo>
                    <a:pt x="966736" y="1769211"/>
                  </a:lnTo>
                  <a:lnTo>
                    <a:pt x="996924" y="1728203"/>
                  </a:lnTo>
                  <a:lnTo>
                    <a:pt x="1011872" y="1688287"/>
                  </a:lnTo>
                  <a:lnTo>
                    <a:pt x="1019238" y="1648485"/>
                  </a:lnTo>
                  <a:lnTo>
                    <a:pt x="1021346" y="1635404"/>
                  </a:lnTo>
                  <a:lnTo>
                    <a:pt x="1023835" y="1622298"/>
                  </a:lnTo>
                  <a:lnTo>
                    <a:pt x="1027125" y="1609178"/>
                  </a:lnTo>
                  <a:lnTo>
                    <a:pt x="1031595" y="1596110"/>
                  </a:lnTo>
                  <a:lnTo>
                    <a:pt x="1032852" y="1592961"/>
                  </a:lnTo>
                  <a:lnTo>
                    <a:pt x="1033691" y="1589405"/>
                  </a:lnTo>
                  <a:lnTo>
                    <a:pt x="1033818" y="1578927"/>
                  </a:lnTo>
                  <a:lnTo>
                    <a:pt x="1039761" y="1258392"/>
                  </a:lnTo>
                  <a:close/>
                </a:path>
                <a:path w="2134235" h="1922145">
                  <a:moveTo>
                    <a:pt x="1039761" y="663600"/>
                  </a:moveTo>
                  <a:lnTo>
                    <a:pt x="1034427" y="342646"/>
                  </a:lnTo>
                  <a:lnTo>
                    <a:pt x="1034313" y="332168"/>
                  </a:lnTo>
                  <a:lnTo>
                    <a:pt x="1033475" y="328815"/>
                  </a:lnTo>
                  <a:lnTo>
                    <a:pt x="1021969" y="286131"/>
                  </a:lnTo>
                  <a:lnTo>
                    <a:pt x="1019860" y="273088"/>
                  </a:lnTo>
                  <a:lnTo>
                    <a:pt x="1012380" y="233299"/>
                  </a:lnTo>
                  <a:lnTo>
                    <a:pt x="997394" y="193370"/>
                  </a:lnTo>
                  <a:lnTo>
                    <a:pt x="967244" y="152361"/>
                  </a:lnTo>
                  <a:lnTo>
                    <a:pt x="914273" y="109258"/>
                  </a:lnTo>
                  <a:lnTo>
                    <a:pt x="879271" y="88633"/>
                  </a:lnTo>
                  <a:lnTo>
                    <a:pt x="841032" y="70713"/>
                  </a:lnTo>
                  <a:lnTo>
                    <a:pt x="799884" y="55321"/>
                  </a:lnTo>
                  <a:lnTo>
                    <a:pt x="756196" y="42265"/>
                  </a:lnTo>
                  <a:lnTo>
                    <a:pt x="710272" y="31369"/>
                  </a:lnTo>
                  <a:lnTo>
                    <a:pt x="662457" y="22440"/>
                  </a:lnTo>
                  <a:lnTo>
                    <a:pt x="613105" y="15316"/>
                  </a:lnTo>
                  <a:lnTo>
                    <a:pt x="562533" y="9791"/>
                  </a:lnTo>
                  <a:lnTo>
                    <a:pt x="511098" y="5715"/>
                  </a:lnTo>
                  <a:lnTo>
                    <a:pt x="459130" y="2870"/>
                  </a:lnTo>
                  <a:lnTo>
                    <a:pt x="406971" y="1092"/>
                  </a:lnTo>
                  <a:lnTo>
                    <a:pt x="354939" y="190"/>
                  </a:lnTo>
                  <a:lnTo>
                    <a:pt x="303403" y="0"/>
                  </a:lnTo>
                  <a:lnTo>
                    <a:pt x="31000" y="3251"/>
                  </a:lnTo>
                  <a:lnTo>
                    <a:pt x="19189" y="5638"/>
                  </a:lnTo>
                  <a:lnTo>
                    <a:pt x="9525" y="12153"/>
                  </a:lnTo>
                  <a:lnTo>
                    <a:pt x="3009" y="21805"/>
                  </a:lnTo>
                  <a:lnTo>
                    <a:pt x="622" y="33629"/>
                  </a:lnTo>
                  <a:lnTo>
                    <a:pt x="3009" y="45440"/>
                  </a:lnTo>
                  <a:lnTo>
                    <a:pt x="9525" y="55105"/>
                  </a:lnTo>
                  <a:lnTo>
                    <a:pt x="19189" y="61620"/>
                  </a:lnTo>
                  <a:lnTo>
                    <a:pt x="31000" y="64008"/>
                  </a:lnTo>
                  <a:lnTo>
                    <a:pt x="309346" y="60579"/>
                  </a:lnTo>
                  <a:lnTo>
                    <a:pt x="362597" y="60871"/>
                  </a:lnTo>
                  <a:lnTo>
                    <a:pt x="416191" y="61937"/>
                  </a:lnTo>
                  <a:lnTo>
                    <a:pt x="469734" y="63995"/>
                  </a:lnTo>
                  <a:lnTo>
                    <a:pt x="522795" y="67221"/>
                  </a:lnTo>
                  <a:lnTo>
                    <a:pt x="574979" y="71843"/>
                  </a:lnTo>
                  <a:lnTo>
                    <a:pt x="625868" y="78054"/>
                  </a:lnTo>
                  <a:lnTo>
                    <a:pt x="675030" y="86042"/>
                  </a:lnTo>
                  <a:lnTo>
                    <a:pt x="722083" y="96037"/>
                  </a:lnTo>
                  <a:lnTo>
                    <a:pt x="766584" y="108216"/>
                  </a:lnTo>
                  <a:lnTo>
                    <a:pt x="808139" y="122796"/>
                  </a:lnTo>
                  <a:lnTo>
                    <a:pt x="846340" y="139979"/>
                  </a:lnTo>
                  <a:lnTo>
                    <a:pt x="880745" y="159956"/>
                  </a:lnTo>
                  <a:lnTo>
                    <a:pt x="920546" y="192252"/>
                  </a:lnTo>
                  <a:lnTo>
                    <a:pt x="943203" y="222973"/>
                  </a:lnTo>
                  <a:lnTo>
                    <a:pt x="959942" y="282524"/>
                  </a:lnTo>
                  <a:lnTo>
                    <a:pt x="962253" y="297154"/>
                  </a:lnTo>
                  <a:lnTo>
                    <a:pt x="965022" y="311950"/>
                  </a:lnTo>
                  <a:lnTo>
                    <a:pt x="968667" y="327063"/>
                  </a:lnTo>
                  <a:lnTo>
                    <a:pt x="973556" y="342646"/>
                  </a:lnTo>
                  <a:lnTo>
                    <a:pt x="979424" y="664438"/>
                  </a:lnTo>
                  <a:lnTo>
                    <a:pt x="981938" y="676198"/>
                  </a:lnTo>
                  <a:lnTo>
                    <a:pt x="988517" y="685685"/>
                  </a:lnTo>
                  <a:lnTo>
                    <a:pt x="998194" y="691997"/>
                  </a:lnTo>
                  <a:lnTo>
                    <a:pt x="1010018" y="694194"/>
                  </a:lnTo>
                  <a:lnTo>
                    <a:pt x="1021765" y="691680"/>
                  </a:lnTo>
                  <a:lnTo>
                    <a:pt x="1031252" y="685101"/>
                  </a:lnTo>
                  <a:lnTo>
                    <a:pt x="1037564" y="675424"/>
                  </a:lnTo>
                  <a:lnTo>
                    <a:pt x="1039761" y="663600"/>
                  </a:lnTo>
                  <a:close/>
                </a:path>
                <a:path w="2134235" h="1922145">
                  <a:moveTo>
                    <a:pt x="1625955" y="864946"/>
                  </a:moveTo>
                  <a:lnTo>
                    <a:pt x="1617395" y="822833"/>
                  </a:lnTo>
                  <a:lnTo>
                    <a:pt x="1594116" y="788390"/>
                  </a:lnTo>
                  <a:lnTo>
                    <a:pt x="1559661" y="765149"/>
                  </a:lnTo>
                  <a:lnTo>
                    <a:pt x="1517637" y="756627"/>
                  </a:lnTo>
                  <a:lnTo>
                    <a:pt x="519569" y="756627"/>
                  </a:lnTo>
                  <a:lnTo>
                    <a:pt x="477570" y="765187"/>
                  </a:lnTo>
                  <a:lnTo>
                    <a:pt x="443179" y="788466"/>
                  </a:lnTo>
                  <a:lnTo>
                    <a:pt x="419900" y="822909"/>
                  </a:lnTo>
                  <a:lnTo>
                    <a:pt x="411251" y="864946"/>
                  </a:lnTo>
                  <a:lnTo>
                    <a:pt x="411251" y="1057262"/>
                  </a:lnTo>
                  <a:lnTo>
                    <a:pt x="419811" y="1099375"/>
                  </a:lnTo>
                  <a:lnTo>
                    <a:pt x="443103" y="1133817"/>
                  </a:lnTo>
                  <a:lnTo>
                    <a:pt x="477545" y="1157046"/>
                  </a:lnTo>
                  <a:lnTo>
                    <a:pt x="519569" y="1165580"/>
                  </a:lnTo>
                  <a:lnTo>
                    <a:pt x="1517637" y="1165580"/>
                  </a:lnTo>
                  <a:lnTo>
                    <a:pt x="1559750" y="1157020"/>
                  </a:lnTo>
                  <a:lnTo>
                    <a:pt x="1594192" y="1133729"/>
                  </a:lnTo>
                  <a:lnTo>
                    <a:pt x="1617433" y="1099286"/>
                  </a:lnTo>
                  <a:lnTo>
                    <a:pt x="1625955" y="1057262"/>
                  </a:lnTo>
                  <a:lnTo>
                    <a:pt x="1625955" y="864946"/>
                  </a:lnTo>
                  <a:close/>
                </a:path>
                <a:path w="2134235" h="1922145">
                  <a:moveTo>
                    <a:pt x="2133790" y="48717"/>
                  </a:moveTo>
                  <a:lnTo>
                    <a:pt x="2131403" y="36893"/>
                  </a:lnTo>
                  <a:lnTo>
                    <a:pt x="2124887" y="27241"/>
                  </a:lnTo>
                  <a:lnTo>
                    <a:pt x="2115235" y="20726"/>
                  </a:lnTo>
                  <a:lnTo>
                    <a:pt x="2103412" y="18338"/>
                  </a:lnTo>
                  <a:lnTo>
                    <a:pt x="1951291" y="19735"/>
                  </a:lnTo>
                  <a:lnTo>
                    <a:pt x="1796605" y="23977"/>
                  </a:lnTo>
                  <a:lnTo>
                    <a:pt x="1697151" y="28244"/>
                  </a:lnTo>
                  <a:lnTo>
                    <a:pt x="1599349" y="33832"/>
                  </a:lnTo>
                  <a:lnTo>
                    <a:pt x="1548663" y="38341"/>
                  </a:lnTo>
                  <a:lnTo>
                    <a:pt x="1496136" y="45580"/>
                  </a:lnTo>
                  <a:lnTo>
                    <a:pt x="1442821" y="55994"/>
                  </a:lnTo>
                  <a:lnTo>
                    <a:pt x="1389786" y="70027"/>
                  </a:lnTo>
                  <a:lnTo>
                    <a:pt x="1338097" y="88099"/>
                  </a:lnTo>
                  <a:lnTo>
                    <a:pt x="1288262" y="110871"/>
                  </a:lnTo>
                  <a:lnTo>
                    <a:pt x="1241907" y="138569"/>
                  </a:lnTo>
                  <a:lnTo>
                    <a:pt x="1200073" y="171564"/>
                  </a:lnTo>
                  <a:lnTo>
                    <a:pt x="1163789" y="210235"/>
                  </a:lnTo>
                  <a:lnTo>
                    <a:pt x="1140536" y="245897"/>
                  </a:lnTo>
                  <a:lnTo>
                    <a:pt x="1122603" y="286283"/>
                  </a:lnTo>
                  <a:lnTo>
                    <a:pt x="1109256" y="330314"/>
                  </a:lnTo>
                  <a:lnTo>
                    <a:pt x="1099731" y="376897"/>
                  </a:lnTo>
                  <a:lnTo>
                    <a:pt x="1093292" y="424942"/>
                  </a:lnTo>
                  <a:lnTo>
                    <a:pt x="1089190" y="473329"/>
                  </a:lnTo>
                  <a:lnTo>
                    <a:pt x="1086688" y="520992"/>
                  </a:lnTo>
                  <a:lnTo>
                    <a:pt x="1085011" y="566813"/>
                  </a:lnTo>
                  <a:lnTo>
                    <a:pt x="1084503" y="583565"/>
                  </a:lnTo>
                  <a:lnTo>
                    <a:pt x="1083894" y="599948"/>
                  </a:lnTo>
                  <a:lnTo>
                    <a:pt x="1083157" y="616051"/>
                  </a:lnTo>
                  <a:lnTo>
                    <a:pt x="1082294" y="631977"/>
                  </a:lnTo>
                  <a:lnTo>
                    <a:pt x="1084033" y="643902"/>
                  </a:lnTo>
                  <a:lnTo>
                    <a:pt x="1089939" y="653884"/>
                  </a:lnTo>
                  <a:lnTo>
                    <a:pt x="1099146" y="660933"/>
                  </a:lnTo>
                  <a:lnTo>
                    <a:pt x="1110780" y="664032"/>
                  </a:lnTo>
                  <a:lnTo>
                    <a:pt x="1122718" y="662279"/>
                  </a:lnTo>
                  <a:lnTo>
                    <a:pt x="1143584" y="620522"/>
                  </a:lnTo>
                  <a:lnTo>
                    <a:pt x="1145349" y="568490"/>
                  </a:lnTo>
                  <a:lnTo>
                    <a:pt x="1147178" y="519950"/>
                  </a:lnTo>
                  <a:lnTo>
                    <a:pt x="1149997" y="469531"/>
                  </a:lnTo>
                  <a:lnTo>
                    <a:pt x="1154747" y="418922"/>
                  </a:lnTo>
                  <a:lnTo>
                    <a:pt x="1162329" y="369760"/>
                  </a:lnTo>
                  <a:lnTo>
                    <a:pt x="1173657" y="323735"/>
                  </a:lnTo>
                  <a:lnTo>
                    <a:pt x="1189621" y="282511"/>
                  </a:lnTo>
                  <a:lnTo>
                    <a:pt x="1211135" y="247738"/>
                  </a:lnTo>
                  <a:lnTo>
                    <a:pt x="1241780" y="215252"/>
                  </a:lnTo>
                  <a:lnTo>
                    <a:pt x="1277467" y="187350"/>
                  </a:lnTo>
                  <a:lnTo>
                    <a:pt x="1317282" y="163779"/>
                  </a:lnTo>
                  <a:lnTo>
                    <a:pt x="1360309" y="144246"/>
                  </a:lnTo>
                  <a:lnTo>
                    <a:pt x="1407998" y="127698"/>
                  </a:lnTo>
                  <a:lnTo>
                    <a:pt x="1457147" y="114782"/>
                  </a:lnTo>
                  <a:lnTo>
                    <a:pt x="1506728" y="105143"/>
                  </a:lnTo>
                  <a:lnTo>
                    <a:pt x="1555724" y="98463"/>
                  </a:lnTo>
                  <a:lnTo>
                    <a:pt x="1603121" y="94386"/>
                  </a:lnTo>
                  <a:lnTo>
                    <a:pt x="1652282" y="91414"/>
                  </a:lnTo>
                  <a:lnTo>
                    <a:pt x="1799577" y="84518"/>
                  </a:lnTo>
                  <a:lnTo>
                    <a:pt x="1948967" y="80454"/>
                  </a:lnTo>
                  <a:lnTo>
                    <a:pt x="2103412" y="79095"/>
                  </a:lnTo>
                  <a:lnTo>
                    <a:pt x="2115235" y="76695"/>
                  </a:lnTo>
                  <a:lnTo>
                    <a:pt x="2124887" y="70192"/>
                  </a:lnTo>
                  <a:lnTo>
                    <a:pt x="2131403" y="60528"/>
                  </a:lnTo>
                  <a:lnTo>
                    <a:pt x="2133790" y="48717"/>
                  </a:lnTo>
                  <a:close/>
                </a:path>
                <a:path w="2134235" h="1922145">
                  <a:moveTo>
                    <a:pt x="2134006" y="1873072"/>
                  </a:moveTo>
                  <a:lnTo>
                    <a:pt x="2103628" y="1842693"/>
                  </a:lnTo>
                  <a:lnTo>
                    <a:pt x="2000237" y="1842084"/>
                  </a:lnTo>
                  <a:lnTo>
                    <a:pt x="1848662" y="1838921"/>
                  </a:lnTo>
                  <a:lnTo>
                    <a:pt x="1701660" y="1832991"/>
                  </a:lnTo>
                  <a:lnTo>
                    <a:pt x="1603324" y="1827403"/>
                  </a:lnTo>
                  <a:lnTo>
                    <a:pt x="1555915" y="1823339"/>
                  </a:lnTo>
                  <a:lnTo>
                    <a:pt x="1506880" y="1816696"/>
                  </a:lnTo>
                  <a:lnTo>
                    <a:pt x="1457274" y="1807095"/>
                  </a:lnTo>
                  <a:lnTo>
                    <a:pt x="1408137" y="1794167"/>
                  </a:lnTo>
                  <a:lnTo>
                    <a:pt x="1360512" y="1777542"/>
                  </a:lnTo>
                  <a:lnTo>
                    <a:pt x="1317498" y="1758035"/>
                  </a:lnTo>
                  <a:lnTo>
                    <a:pt x="1277683" y="1734515"/>
                  </a:lnTo>
                  <a:lnTo>
                    <a:pt x="1241996" y="1706626"/>
                  </a:lnTo>
                  <a:lnTo>
                    <a:pt x="1211351" y="1674037"/>
                  </a:lnTo>
                  <a:lnTo>
                    <a:pt x="1189824" y="1639277"/>
                  </a:lnTo>
                  <a:lnTo>
                    <a:pt x="1173861" y="1598053"/>
                  </a:lnTo>
                  <a:lnTo>
                    <a:pt x="1162545" y="1552016"/>
                  </a:lnTo>
                  <a:lnTo>
                    <a:pt x="1154963" y="1502867"/>
                  </a:lnTo>
                  <a:lnTo>
                    <a:pt x="1150213" y="1452245"/>
                  </a:lnTo>
                  <a:lnTo>
                    <a:pt x="1147381" y="1401838"/>
                  </a:lnTo>
                  <a:lnTo>
                    <a:pt x="1145565" y="1353286"/>
                  </a:lnTo>
                  <a:lnTo>
                    <a:pt x="1145044" y="1338465"/>
                  </a:lnTo>
                  <a:lnTo>
                    <a:pt x="1144282" y="1318018"/>
                  </a:lnTo>
                  <a:lnTo>
                    <a:pt x="1139748" y="1275003"/>
                  </a:lnTo>
                  <a:lnTo>
                    <a:pt x="1110780" y="1258176"/>
                  </a:lnTo>
                  <a:lnTo>
                    <a:pt x="1099121" y="1261275"/>
                  </a:lnTo>
                  <a:lnTo>
                    <a:pt x="1089863" y="1268310"/>
                  </a:lnTo>
                  <a:lnTo>
                    <a:pt x="1083945" y="1278305"/>
                  </a:lnTo>
                  <a:lnTo>
                    <a:pt x="1082294" y="1290231"/>
                  </a:lnTo>
                  <a:lnTo>
                    <a:pt x="1083246" y="1306156"/>
                  </a:lnTo>
                  <a:lnTo>
                    <a:pt x="1083995" y="1322209"/>
                  </a:lnTo>
                  <a:lnTo>
                    <a:pt x="1084503" y="1335316"/>
                  </a:lnTo>
                  <a:lnTo>
                    <a:pt x="1086891" y="1400797"/>
                  </a:lnTo>
                  <a:lnTo>
                    <a:pt x="1089406" y="1448460"/>
                  </a:lnTo>
                  <a:lnTo>
                    <a:pt x="1093508" y="1496847"/>
                  </a:lnTo>
                  <a:lnTo>
                    <a:pt x="1099947" y="1544878"/>
                  </a:lnTo>
                  <a:lnTo>
                    <a:pt x="1109472" y="1591462"/>
                  </a:lnTo>
                  <a:lnTo>
                    <a:pt x="1122819" y="1635506"/>
                  </a:lnTo>
                  <a:lnTo>
                    <a:pt x="1140752" y="1675892"/>
                  </a:lnTo>
                  <a:lnTo>
                    <a:pt x="1163993" y="1711540"/>
                  </a:lnTo>
                  <a:lnTo>
                    <a:pt x="1200277" y="1750314"/>
                  </a:lnTo>
                  <a:lnTo>
                    <a:pt x="1242123" y="1783295"/>
                  </a:lnTo>
                  <a:lnTo>
                    <a:pt x="1288478" y="1810943"/>
                  </a:lnTo>
                  <a:lnTo>
                    <a:pt x="1338300" y="1833689"/>
                  </a:lnTo>
                  <a:lnTo>
                    <a:pt x="1390091" y="1851774"/>
                  </a:lnTo>
                  <a:lnTo>
                    <a:pt x="1443177" y="1865845"/>
                  </a:lnTo>
                  <a:lnTo>
                    <a:pt x="1496491" y="1876298"/>
                  </a:lnTo>
                  <a:lnTo>
                    <a:pt x="1548980" y="1883537"/>
                  </a:lnTo>
                  <a:lnTo>
                    <a:pt x="1599552" y="1887943"/>
                  </a:lnTo>
                  <a:lnTo>
                    <a:pt x="1697304" y="1893544"/>
                  </a:lnTo>
                  <a:lnTo>
                    <a:pt x="1846986" y="1899475"/>
                  </a:lnTo>
                  <a:lnTo>
                    <a:pt x="2002878" y="1902828"/>
                  </a:lnTo>
                  <a:lnTo>
                    <a:pt x="2103628" y="1903450"/>
                  </a:lnTo>
                  <a:lnTo>
                    <a:pt x="2115439" y="1901063"/>
                  </a:lnTo>
                  <a:lnTo>
                    <a:pt x="2125103" y="1894547"/>
                  </a:lnTo>
                  <a:lnTo>
                    <a:pt x="2131618" y="1884883"/>
                  </a:lnTo>
                  <a:lnTo>
                    <a:pt x="2134006" y="1873072"/>
                  </a:lnTo>
                  <a:close/>
                </a:path>
              </a:pathLst>
            </a:custGeom>
            <a:solidFill>
              <a:srgbClr val="A6A6A6"/>
            </a:solidFill>
          </p:spPr>
          <p:txBody>
            <a:bodyPr wrap="square" lIns="0" tIns="0" rIns="0" bIns="0" rtlCol="0"/>
            <a:lstStyle/>
            <a:p/>
          </p:txBody>
        </p:sp>
      </p:grpSp>
      <p:grpSp>
        <p:nvGrpSpPr>
          <p:cNvPr id="49" name="object 22"/>
          <p:cNvGrpSpPr/>
          <p:nvPr/>
        </p:nvGrpSpPr>
        <p:grpSpPr>
          <a:xfrm>
            <a:off x="1216575" y="3233282"/>
            <a:ext cx="1214755" cy="2343785"/>
            <a:chOff x="256566" y="2736441"/>
            <a:chExt cx="1214755" cy="2343785"/>
          </a:xfrm>
        </p:grpSpPr>
        <p:sp>
          <p:nvSpPr>
            <p:cNvPr id="50" name="object 23"/>
            <p:cNvSpPr/>
            <p:nvPr/>
          </p:nvSpPr>
          <p:spPr>
            <a:xfrm>
              <a:off x="256566" y="2736441"/>
              <a:ext cx="1214755" cy="2251710"/>
            </a:xfrm>
            <a:custGeom>
              <a:avLst/>
              <a:gdLst/>
              <a:ahLst/>
              <a:cxnLst/>
              <a:rect l="l" t="t" r="r" b="b"/>
              <a:pathLst>
                <a:path w="1214755" h="2251710">
                  <a:moveTo>
                    <a:pt x="1106389" y="408951"/>
                  </a:moveTo>
                  <a:lnTo>
                    <a:pt x="108313" y="408951"/>
                  </a:lnTo>
                  <a:lnTo>
                    <a:pt x="66288" y="400394"/>
                  </a:lnTo>
                  <a:lnTo>
                    <a:pt x="31844" y="377106"/>
                  </a:lnTo>
                  <a:lnTo>
                    <a:pt x="8556" y="342663"/>
                  </a:lnTo>
                  <a:lnTo>
                    <a:pt x="0" y="300638"/>
                  </a:lnTo>
                  <a:lnTo>
                    <a:pt x="0" y="108313"/>
                  </a:lnTo>
                  <a:lnTo>
                    <a:pt x="8556" y="66200"/>
                  </a:lnTo>
                  <a:lnTo>
                    <a:pt x="31844" y="31766"/>
                  </a:lnTo>
                  <a:lnTo>
                    <a:pt x="66288" y="8527"/>
                  </a:lnTo>
                  <a:lnTo>
                    <a:pt x="108313" y="0"/>
                  </a:lnTo>
                  <a:lnTo>
                    <a:pt x="1106389" y="0"/>
                  </a:lnTo>
                  <a:lnTo>
                    <a:pt x="1148503" y="8556"/>
                  </a:lnTo>
                  <a:lnTo>
                    <a:pt x="1182937" y="31844"/>
                  </a:lnTo>
                  <a:lnTo>
                    <a:pt x="1206175" y="66288"/>
                  </a:lnTo>
                  <a:lnTo>
                    <a:pt x="1214703" y="108313"/>
                  </a:lnTo>
                  <a:lnTo>
                    <a:pt x="1214703" y="300638"/>
                  </a:lnTo>
                  <a:lnTo>
                    <a:pt x="1206146" y="342751"/>
                  </a:lnTo>
                  <a:lnTo>
                    <a:pt x="1182858" y="377185"/>
                  </a:lnTo>
                  <a:lnTo>
                    <a:pt x="1148414" y="400423"/>
                  </a:lnTo>
                  <a:lnTo>
                    <a:pt x="1106389" y="408951"/>
                  </a:lnTo>
                  <a:close/>
                </a:path>
                <a:path w="1214755" h="2251710">
                  <a:moveTo>
                    <a:pt x="1106389" y="2251328"/>
                  </a:moveTo>
                  <a:lnTo>
                    <a:pt x="108313" y="2251328"/>
                  </a:lnTo>
                  <a:lnTo>
                    <a:pt x="66288" y="2242801"/>
                  </a:lnTo>
                  <a:lnTo>
                    <a:pt x="31844" y="2219562"/>
                  </a:lnTo>
                  <a:lnTo>
                    <a:pt x="8556" y="2185128"/>
                  </a:lnTo>
                  <a:lnTo>
                    <a:pt x="0" y="2143014"/>
                  </a:lnTo>
                  <a:lnTo>
                    <a:pt x="0" y="1950690"/>
                  </a:lnTo>
                  <a:lnTo>
                    <a:pt x="8556" y="1908665"/>
                  </a:lnTo>
                  <a:lnTo>
                    <a:pt x="31844" y="1874221"/>
                  </a:lnTo>
                  <a:lnTo>
                    <a:pt x="66288" y="1850933"/>
                  </a:lnTo>
                  <a:lnTo>
                    <a:pt x="108313" y="1842376"/>
                  </a:lnTo>
                  <a:lnTo>
                    <a:pt x="1106389" y="1842376"/>
                  </a:lnTo>
                  <a:lnTo>
                    <a:pt x="1148414" y="1850904"/>
                  </a:lnTo>
                  <a:lnTo>
                    <a:pt x="1182858" y="1874142"/>
                  </a:lnTo>
                  <a:lnTo>
                    <a:pt x="1206146" y="1908576"/>
                  </a:lnTo>
                  <a:lnTo>
                    <a:pt x="1214703" y="1950690"/>
                  </a:lnTo>
                  <a:lnTo>
                    <a:pt x="1214703" y="2143014"/>
                  </a:lnTo>
                  <a:lnTo>
                    <a:pt x="1206175" y="2185039"/>
                  </a:lnTo>
                  <a:lnTo>
                    <a:pt x="1182937" y="2219483"/>
                  </a:lnTo>
                  <a:lnTo>
                    <a:pt x="1148503" y="2242771"/>
                  </a:lnTo>
                  <a:lnTo>
                    <a:pt x="1106389" y="2251328"/>
                  </a:lnTo>
                  <a:close/>
                </a:path>
              </a:pathLst>
            </a:custGeom>
            <a:solidFill>
              <a:srgbClr val="F1B4B8"/>
            </a:solidFill>
          </p:spPr>
          <p:txBody>
            <a:bodyPr wrap="square" lIns="0" tIns="0" rIns="0" bIns="0" rtlCol="0"/>
            <a:lstStyle/>
            <a:p/>
          </p:txBody>
        </p:sp>
        <p:pic>
          <p:nvPicPr>
            <p:cNvPr id="51" name="object 24"/>
            <p:cNvPicPr/>
            <p:nvPr/>
          </p:nvPicPr>
          <p:blipFill>
            <a:blip r:embed="rId3" cstate="print"/>
            <a:stretch>
              <a:fillRect/>
            </a:stretch>
          </p:blipFill>
          <p:spPr>
            <a:xfrm>
              <a:off x="596657" y="4527752"/>
              <a:ext cx="463549" cy="552449"/>
            </a:xfrm>
            <a:prstGeom prst="rect">
              <a:avLst/>
            </a:prstGeom>
          </p:spPr>
        </p:pic>
      </p:grpSp>
      <p:sp>
        <p:nvSpPr>
          <p:cNvPr id="52" name="object 25"/>
          <p:cNvSpPr txBox="1"/>
          <p:nvPr/>
        </p:nvSpPr>
        <p:spPr>
          <a:xfrm>
            <a:off x="5013039" y="3285034"/>
            <a:ext cx="716280" cy="320040"/>
          </a:xfrm>
          <a:prstGeom prst="rect">
            <a:avLst/>
          </a:prstGeom>
        </p:spPr>
        <p:txBody>
          <a:bodyPr vert="horz" wrap="square" lIns="0" tIns="16510" rIns="0" bIns="0" rtlCol="0">
            <a:spAutoFit/>
          </a:bodyPr>
          <a:lstStyle/>
          <a:p>
            <a:pPr marL="12700">
              <a:lnSpc>
                <a:spcPct val="100000"/>
              </a:lnSpc>
              <a:spcBef>
                <a:spcPts val="130"/>
              </a:spcBef>
            </a:pPr>
            <a:r>
              <a:rPr sz="1900" b="1" spc="-35" dirty="0">
                <a:latin typeface="Times New Roman" panose="02020503050405090304"/>
                <a:cs typeface="Times New Roman" panose="02020503050405090304"/>
              </a:rPr>
              <a:t>Colder</a:t>
            </a:r>
            <a:endParaRPr sz="1900">
              <a:latin typeface="Times New Roman" panose="02020503050405090304"/>
              <a:cs typeface="Times New Roman" panose="02020503050405090304"/>
            </a:endParaRPr>
          </a:p>
        </p:txBody>
      </p:sp>
      <p:sp>
        <p:nvSpPr>
          <p:cNvPr id="53" name="object 26"/>
          <p:cNvSpPr txBox="1"/>
          <p:nvPr/>
        </p:nvSpPr>
        <p:spPr>
          <a:xfrm>
            <a:off x="1389233" y="3285034"/>
            <a:ext cx="798195" cy="320040"/>
          </a:xfrm>
          <a:prstGeom prst="rect">
            <a:avLst/>
          </a:prstGeom>
        </p:spPr>
        <p:txBody>
          <a:bodyPr vert="horz" wrap="square" lIns="0" tIns="16510" rIns="0" bIns="0" rtlCol="0">
            <a:spAutoFit/>
          </a:bodyPr>
          <a:lstStyle/>
          <a:p>
            <a:pPr marL="12700">
              <a:lnSpc>
                <a:spcPct val="100000"/>
              </a:lnSpc>
              <a:spcBef>
                <a:spcPts val="130"/>
              </a:spcBef>
            </a:pPr>
            <a:r>
              <a:rPr sz="1900" b="1" spc="-90" dirty="0">
                <a:latin typeface="Times New Roman" panose="02020503050405090304"/>
                <a:cs typeface="Times New Roman" panose="02020503050405090304"/>
              </a:rPr>
              <a:t>w</a:t>
            </a:r>
            <a:r>
              <a:rPr sz="1900" b="1" spc="10" dirty="0">
                <a:latin typeface="Times New Roman" panose="02020503050405090304"/>
                <a:cs typeface="Times New Roman" panose="02020503050405090304"/>
              </a:rPr>
              <a:t>a</a:t>
            </a:r>
            <a:r>
              <a:rPr sz="1900" b="1" spc="-105" dirty="0">
                <a:latin typeface="Times New Roman" panose="02020503050405090304"/>
                <a:cs typeface="Times New Roman" panose="02020503050405090304"/>
              </a:rPr>
              <a:t>r</a:t>
            </a:r>
            <a:r>
              <a:rPr sz="1900" b="1" spc="-100" dirty="0">
                <a:latin typeface="Times New Roman" panose="02020503050405090304"/>
                <a:cs typeface="Times New Roman" panose="02020503050405090304"/>
              </a:rPr>
              <a:t>m</a:t>
            </a:r>
            <a:r>
              <a:rPr sz="1900" b="1" spc="-5" dirty="0">
                <a:latin typeface="Times New Roman" panose="02020503050405090304"/>
                <a:cs typeface="Times New Roman" panose="02020503050405090304"/>
              </a:rPr>
              <a:t>e</a:t>
            </a:r>
            <a:r>
              <a:rPr sz="1900" b="1" spc="-100" dirty="0">
                <a:latin typeface="Times New Roman" panose="02020503050405090304"/>
                <a:cs typeface="Times New Roman" panose="02020503050405090304"/>
              </a:rPr>
              <a:t>r</a:t>
            </a:r>
            <a:endParaRPr sz="1900">
              <a:latin typeface="Times New Roman" panose="02020503050405090304"/>
              <a:cs typeface="Times New Roman" panose="02020503050405090304"/>
            </a:endParaRPr>
          </a:p>
        </p:txBody>
      </p:sp>
      <p:sp>
        <p:nvSpPr>
          <p:cNvPr id="54" name="object 27"/>
          <p:cNvSpPr txBox="1"/>
          <p:nvPr/>
        </p:nvSpPr>
        <p:spPr>
          <a:xfrm>
            <a:off x="3113035" y="4211873"/>
            <a:ext cx="934085" cy="320040"/>
          </a:xfrm>
          <a:prstGeom prst="rect">
            <a:avLst/>
          </a:prstGeom>
        </p:spPr>
        <p:txBody>
          <a:bodyPr vert="horz" wrap="square" lIns="0" tIns="16510" rIns="0" bIns="0" rtlCol="0">
            <a:spAutoFit/>
          </a:bodyPr>
          <a:lstStyle/>
          <a:p>
            <a:pPr marL="12700">
              <a:lnSpc>
                <a:spcPct val="100000"/>
              </a:lnSpc>
              <a:spcBef>
                <a:spcPts val="130"/>
              </a:spcBef>
            </a:pPr>
            <a:r>
              <a:rPr sz="1900" b="1" spc="-5" dirty="0">
                <a:latin typeface="Times New Roman" panose="02020503050405090304"/>
                <a:cs typeface="Times New Roman" panose="02020503050405090304"/>
              </a:rPr>
              <a:t>Cell</a:t>
            </a:r>
            <a:r>
              <a:rPr sz="1900" b="1" spc="-45" dirty="0">
                <a:latin typeface="Times New Roman" panose="02020503050405090304"/>
                <a:cs typeface="Times New Roman" panose="02020503050405090304"/>
              </a:rPr>
              <a:t> </a:t>
            </a:r>
            <a:r>
              <a:rPr sz="1900" b="1" spc="20" dirty="0">
                <a:latin typeface="Times New Roman" panose="02020503050405090304"/>
                <a:cs typeface="Times New Roman" panose="02020503050405090304"/>
              </a:rPr>
              <a:t>Size</a:t>
            </a:r>
            <a:endParaRPr sz="1900">
              <a:latin typeface="Times New Roman" panose="02020503050405090304"/>
              <a:cs typeface="Times New Roman" panose="02020503050405090304"/>
            </a:endParaRPr>
          </a:p>
        </p:txBody>
      </p:sp>
      <p:cxnSp>
        <p:nvCxnSpPr>
          <p:cNvPr id="55" name="Straight Arrow Connector 54"/>
          <p:cNvCxnSpPr/>
          <p:nvPr/>
        </p:nvCxnSpPr>
        <p:spPr>
          <a:xfrm flipH="1">
            <a:off x="4194699" y="4051571"/>
            <a:ext cx="3467735" cy="325120"/>
          </a:xfrm>
          <a:prstGeom prst="straightConnector1">
            <a:avLst/>
          </a:prstGeom>
          <a:ln w="76200" cap="flat" cmpd="sng">
            <a:solidFill>
              <a:schemeClr val="accent1"/>
            </a:solidFill>
            <a:prstDash val="solid"/>
            <a:headEnd type="none"/>
            <a:tailEnd type="arrow" w="med" len="med"/>
          </a:ln>
          <a:effectLst>
            <a:reflection stA="45000" endPos="9000" dist="50800" dir="5400000" sy="-100000" algn="bl" rotWithShape="0"/>
          </a:effectLst>
        </p:spPr>
        <p:style>
          <a:lnRef idx="3">
            <a:schemeClr val="accent1"/>
          </a:lnRef>
          <a:fillRef idx="0">
            <a:srgbClr val="FFFFFF"/>
          </a:fillRef>
          <a:effectRef idx="0">
            <a:srgbClr val="FFFFFF"/>
          </a:effectRef>
          <a:fontRef idx="minor">
            <a:schemeClr val="tx1"/>
          </a:fontRef>
        </p:style>
      </p:cxnSp>
      <p:cxnSp>
        <p:nvCxnSpPr>
          <p:cNvPr id="3" name="直接箭头连接符 2"/>
          <p:cNvCxnSpPr/>
          <p:nvPr/>
        </p:nvCxnSpPr>
        <p:spPr>
          <a:xfrm>
            <a:off x="10464646" y="4069025"/>
            <a:ext cx="4438" cy="5075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299357" y="4660777"/>
            <a:ext cx="25153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ea typeface="宋体"/>
                <a:cs typeface="Calibri"/>
              </a:rPr>
              <a:t>                 Ea&lt;0</a:t>
            </a:r>
            <a:endParaRPr lang="zh-CN" altLang="en-US">
              <a:ea typeface="宋体"/>
              <a:cs typeface="Calibri"/>
            </a:endParaRPr>
          </a:p>
          <a:p>
            <a:endParaRPr lang="zh-CN" altLang="en-US" dirty="0">
              <a:ea typeface="宋体"/>
              <a:cs typeface="+mn-lt"/>
            </a:endParaRPr>
          </a:p>
          <a:p>
            <a:r>
              <a:rPr lang="en-US" altLang="zh-CN" dirty="0">
                <a:ea typeface="+mn-lt"/>
                <a:cs typeface="+mn-lt"/>
              </a:rPr>
              <a:t>Reductions in cell size was minimal or reversed</a:t>
            </a:r>
            <a:r>
              <a:rPr lang="en-US" dirty="0">
                <a:ea typeface="+mn-lt"/>
                <a:cs typeface="+mn-lt"/>
              </a:rPr>
              <a:t> Huete-Stauffer et al.(2016)</a:t>
            </a:r>
            <a:r>
              <a:rPr lang="en-US" altLang="zh-CN" dirty="0">
                <a:ea typeface="+mn-lt"/>
                <a:cs typeface="+mn-lt"/>
              </a:rPr>
              <a:t>.</a:t>
            </a:r>
            <a:endParaRPr lang="zh-CN" dirty="0">
              <a:ea typeface="+mn-lt"/>
              <a:cs typeface="+mn-lt"/>
            </a:endParaRPr>
          </a:p>
          <a:p>
            <a:endParaRPr lang="zh-CN" altLang="en-US" dirty="0">
              <a:ea typeface="宋体"/>
              <a:cs typeface="Calibri"/>
            </a:endParaRPr>
          </a:p>
        </p:txBody>
      </p:sp>
      <p:sp>
        <p:nvSpPr>
          <p:cNvPr id="5" name="文本框 4"/>
          <p:cNvSpPr txBox="1"/>
          <p:nvPr/>
        </p:nvSpPr>
        <p:spPr>
          <a:xfrm>
            <a:off x="189390" y="6573914"/>
            <a:ext cx="1107341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000" dirty="0">
                <a:solidFill>
                  <a:srgbClr val="222222"/>
                </a:solidFill>
                <a:latin typeface="Arial" panose="020B0604020202090204"/>
                <a:ea typeface="宋体"/>
                <a:cs typeface="Arial" panose="020B0604020202090204"/>
              </a:rPr>
              <a:t>Huete-Stauffer, Tamara M., et al. "Experimental warming decreases the average size and nucleic acid content of marine bacterial communities." </a:t>
            </a:r>
            <a:r>
              <a:rPr lang="en-US" altLang="zh-CN" sz="1000" i="1" dirty="0">
                <a:solidFill>
                  <a:srgbClr val="222222"/>
                </a:solidFill>
                <a:latin typeface="Arial" panose="020B0604020202090204"/>
                <a:ea typeface="宋体"/>
                <a:cs typeface="Arial" panose="020B0604020202090204"/>
              </a:rPr>
              <a:t>Frontiers in microbiology</a:t>
            </a:r>
            <a:r>
              <a:rPr lang="en-US" altLang="zh-CN" sz="1000" dirty="0">
                <a:solidFill>
                  <a:srgbClr val="222222"/>
                </a:solidFill>
                <a:latin typeface="Arial" panose="020B0604020202090204"/>
                <a:ea typeface="宋体"/>
                <a:cs typeface="Arial" panose="020B0604020202090204"/>
              </a:rPr>
              <a:t> 7 (2016): 730.</a:t>
            </a:r>
            <a:endParaRPr lang="en-US" altLang="zh-CN" sz="1000" dirty="0">
              <a:ea typeface="宋体"/>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4" grpId="0"/>
      <p:bldP spid="34" grpId="1"/>
      <p:bldP spid="39" grpId="0"/>
      <p:bldP spid="39" grpId="1"/>
      <p:bldP spid="41" grpId="0"/>
      <p:bldP spid="41" grpId="1"/>
      <p:bldP spid="43" grpId="0"/>
      <p:bldP spid="43" grpId="1"/>
      <p:bldP spid="44" grpId="0"/>
      <p:bldP spid="44" grpId="1"/>
      <p:bldP spid="52" grpId="0"/>
      <p:bldP spid="52" grpId="1"/>
      <p:bldP spid="53" grpId="0"/>
      <p:bldP spid="53" grpId="1"/>
      <p:bldP spid="54" grpId="0"/>
      <p:bldP spid="54" grpId="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8379" y="371403"/>
            <a:ext cx="4494289" cy="430887"/>
          </a:xfrm>
        </p:spPr>
        <p:txBody>
          <a:bodyPr wrap="square" lIns="0" tIns="0" rIns="0" bIns="0" anchor="t">
            <a:spAutoFit/>
          </a:bodyPr>
          <a:lstStyle/>
          <a:p>
            <a:r>
              <a:rPr lang="zh-CN" altLang="en-US" sz="2800" b="1">
                <a:ea typeface="宋体"/>
              </a:rPr>
              <a:t>Cell Size Measurement</a:t>
            </a:r>
            <a:endParaRPr lang="zh-CN" altLang="en-US" sz="2800" b="1"/>
          </a:p>
        </p:txBody>
      </p:sp>
      <p:pic>
        <p:nvPicPr>
          <p:cNvPr id="3" name="图片 2" descr="图表, 散点图&#10;&#10;已自动生成说明"/>
          <p:cNvPicPr>
            <a:picLocks noChangeAspect="1"/>
          </p:cNvPicPr>
          <p:nvPr/>
        </p:nvPicPr>
        <p:blipFill rotWithShape="1">
          <a:blip r:embed="rId1"/>
          <a:srcRect l="2123" t="3020" r="825" b="2842"/>
          <a:stretch>
            <a:fillRect/>
          </a:stretch>
        </p:blipFill>
        <p:spPr>
          <a:xfrm>
            <a:off x="2206924" y="1030024"/>
            <a:ext cx="3630282" cy="2303270"/>
          </a:xfrm>
          <a:prstGeom prst="rect">
            <a:avLst/>
          </a:prstGeom>
        </p:spPr>
      </p:pic>
      <p:sp>
        <p:nvSpPr>
          <p:cNvPr id="7" name="文本框 6"/>
          <p:cNvSpPr txBox="1"/>
          <p:nvPr/>
        </p:nvSpPr>
        <p:spPr>
          <a:xfrm>
            <a:off x="3868443" y="3559038"/>
            <a:ext cx="974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ea typeface="宋体"/>
                <a:cs typeface="Calibri"/>
              </a:rPr>
              <a:t>OD</a:t>
            </a:r>
            <a:r>
              <a:rPr lang="zh-CN" altLang="en-US" sz="1100">
                <a:ea typeface="宋体"/>
                <a:cs typeface="Calibri"/>
              </a:rPr>
              <a:t>600</a:t>
            </a:r>
            <a:endParaRPr lang="zh-CN" altLang="en-US" sz="1100">
              <a:cs typeface="Calibri"/>
            </a:endParaRPr>
          </a:p>
        </p:txBody>
      </p:sp>
      <p:pic>
        <p:nvPicPr>
          <p:cNvPr id="9" name="图片 8" descr="图表, 折线图&#10;&#10;已自动生成说明"/>
          <p:cNvPicPr>
            <a:picLocks noChangeAspect="1"/>
          </p:cNvPicPr>
          <p:nvPr/>
        </p:nvPicPr>
        <p:blipFill rotWithShape="1">
          <a:blip r:embed="rId2"/>
          <a:srcRect l="2047" t="3097" r="-292" b="2876"/>
          <a:stretch>
            <a:fillRect/>
          </a:stretch>
        </p:blipFill>
        <p:spPr>
          <a:xfrm>
            <a:off x="7598434" y="1015646"/>
            <a:ext cx="3659043" cy="2317675"/>
          </a:xfrm>
          <a:prstGeom prst="rect">
            <a:avLst/>
          </a:prstGeom>
        </p:spPr>
      </p:pic>
      <p:sp>
        <p:nvSpPr>
          <p:cNvPr id="10" name="文本框 9"/>
          <p:cNvSpPr txBox="1"/>
          <p:nvPr/>
        </p:nvSpPr>
        <p:spPr>
          <a:xfrm rot="5400000">
            <a:off x="6361485" y="1783287"/>
            <a:ext cx="17358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a:ea typeface="宋体"/>
                <a:cs typeface="Calibri"/>
              </a:rPr>
              <a:t>width(µm)</a:t>
            </a:r>
            <a:endParaRPr lang="zh-CN" altLang="en-US" sz="2800">
              <a:ea typeface="宋体"/>
              <a:cs typeface="Calibri"/>
            </a:endParaRPr>
          </a:p>
        </p:txBody>
      </p:sp>
      <p:sp>
        <p:nvSpPr>
          <p:cNvPr id="11" name="文本框 4"/>
          <p:cNvSpPr txBox="1"/>
          <p:nvPr/>
        </p:nvSpPr>
        <p:spPr>
          <a:xfrm rot="5400000">
            <a:off x="811824" y="2009732"/>
            <a:ext cx="2145614" cy="523220"/>
          </a:xfrm>
          <a:prstGeom prst="rect">
            <a:avLst/>
          </a:prstGeom>
          <a:noFill/>
        </p:spPr>
        <p:txBody>
          <a:bodyPr rot="0" spcFirstLastPara="0" vert="horz" wrap="square" lIns="91440" tIns="45720" rIns="91440" bIns="45720" numCol="1" spcCol="0" rtlCol="0" fromWordArt="0" anchor="t" anchorCtr="0" forceAA="0" compatLnSpc="1">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a:ea typeface="宋体"/>
                <a:cs typeface="Calibri"/>
              </a:rPr>
              <a:t>Length(µm</a:t>
            </a:r>
            <a:r>
              <a:rPr lang="zh-CN" altLang="en-US">
                <a:ea typeface="宋体"/>
                <a:cs typeface="Calibri"/>
              </a:rPr>
              <a:t>)</a:t>
            </a:r>
            <a:endParaRPr lang="zh-CN" altLang="en-US">
              <a:ea typeface="宋体"/>
              <a:cs typeface="Calibri"/>
            </a:endParaRPr>
          </a:p>
        </p:txBody>
      </p:sp>
      <p:sp>
        <p:nvSpPr>
          <p:cNvPr id="13" name="文本框 12"/>
          <p:cNvSpPr txBox="1"/>
          <p:nvPr/>
        </p:nvSpPr>
        <p:spPr>
          <a:xfrm>
            <a:off x="9454344" y="3556453"/>
            <a:ext cx="935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ea typeface="宋体"/>
                <a:cs typeface="Calibri"/>
              </a:rPr>
              <a:t>OD</a:t>
            </a:r>
            <a:r>
              <a:rPr lang="zh-CN" altLang="en-US" sz="1200">
                <a:ea typeface="宋体"/>
                <a:cs typeface="Calibri"/>
              </a:rPr>
              <a:t>600</a:t>
            </a:r>
            <a:endParaRPr lang="zh-CN" altLang="en-US" sz="1600">
              <a:cs typeface="Calibri"/>
            </a:endParaRPr>
          </a:p>
        </p:txBody>
      </p:sp>
      <p:pic>
        <p:nvPicPr>
          <p:cNvPr id="14" name="图片 13" descr="cell_size_overview"/>
          <p:cNvPicPr>
            <a:picLocks noChangeAspect="1"/>
          </p:cNvPicPr>
          <p:nvPr/>
        </p:nvPicPr>
        <p:blipFill>
          <a:blip r:embed="rId3"/>
          <a:stretch>
            <a:fillRect/>
          </a:stretch>
        </p:blipFill>
        <p:spPr>
          <a:xfrm>
            <a:off x="3011877" y="3925918"/>
            <a:ext cx="6419850" cy="27155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1765097" y="1950842"/>
            <a:ext cx="9906000" cy="23895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2"/>
          <p:cNvSpPr/>
          <p:nvPr/>
        </p:nvSpPr>
        <p:spPr>
          <a:xfrm>
            <a:off x="1762760" y="0"/>
            <a:ext cx="1307465" cy="1833880"/>
          </a:xfrm>
          <a:custGeom>
            <a:avLst/>
            <a:gdLst/>
            <a:ahLst/>
            <a:cxnLst/>
            <a:rect l="l" t="t" r="r" b="b"/>
            <a:pathLst>
              <a:path w="2402840" h="1307465">
                <a:moveTo>
                  <a:pt x="0" y="0"/>
                </a:moveTo>
                <a:lnTo>
                  <a:pt x="2402840" y="0"/>
                </a:lnTo>
                <a:lnTo>
                  <a:pt x="2402840" y="1307147"/>
                </a:lnTo>
                <a:lnTo>
                  <a:pt x="0" y="1307147"/>
                </a:lnTo>
                <a:lnTo>
                  <a:pt x="0" y="0"/>
                </a:lnTo>
                <a:close/>
              </a:path>
            </a:pathLst>
          </a:custGeom>
          <a:solidFill>
            <a:srgbClr val="0077B3"/>
          </a:solidFill>
        </p:spPr>
        <p:txBody>
          <a:bodyPr wrap="square" lIns="0" tIns="0" rIns="0" bIns="0" rtlCol="0"/>
          <a:lstStyle/>
          <a:p/>
        </p:txBody>
      </p:sp>
      <p:sp>
        <p:nvSpPr>
          <p:cNvPr id="3" name="object 3"/>
          <p:cNvSpPr txBox="1">
            <a:spLocks noGrp="1"/>
          </p:cNvSpPr>
          <p:nvPr>
            <p:ph type="title"/>
          </p:nvPr>
        </p:nvSpPr>
        <p:spPr>
          <a:xfrm>
            <a:off x="2001520" y="0"/>
            <a:ext cx="1033249" cy="2283460"/>
          </a:xfrm>
          <a:prstGeom prst="rect">
            <a:avLst/>
          </a:prstGeom>
        </p:spPr>
        <p:txBody>
          <a:bodyPr vert="horz" wrap="square" lIns="0" tIns="55244" rIns="0" bIns="0" rtlCol="0" anchor="t">
            <a:noAutofit/>
          </a:bodyPr>
          <a:lstStyle/>
          <a:p>
            <a:pPr marL="12700" marR="5080">
              <a:lnSpc>
                <a:spcPts val="2700"/>
              </a:lnSpc>
              <a:spcBef>
                <a:spcPts val="435"/>
              </a:spcBef>
            </a:pPr>
            <a:r>
              <a:rPr sz="1800" b="1" spc="-5" dirty="0">
                <a:solidFill>
                  <a:srgbClr val="FFFFFF"/>
                </a:solidFill>
                <a:latin typeface="PingFang SC Semibold" panose="020B0400000000000000" charset="-122"/>
                <a:ea typeface="PingFang SC Semibold" panose="020B0400000000000000" charset="-122"/>
                <a:cs typeface="PingFang SC" panose="020B0400000000000000" charset="-122"/>
              </a:rPr>
              <a:t>Growth</a:t>
            </a:r>
            <a:r>
              <a:rPr lang="zh-CN" sz="1800" b="1" spc="-5" dirty="0">
                <a:solidFill>
                  <a:srgbClr val="FFFFFF"/>
                </a:solidFill>
                <a:latin typeface="PingFang SC Semibold" panose="020B0400000000000000" charset="-122"/>
                <a:ea typeface="PingFang SC Semibold" panose="020B0400000000000000" charset="-122"/>
                <a:cs typeface="PingFang SC" panose="020B0400000000000000" charset="-122"/>
              </a:rPr>
              <a:t> </a:t>
            </a:r>
            <a:r>
              <a:rPr sz="1800" b="1" spc="-5" dirty="0">
                <a:solidFill>
                  <a:srgbClr val="FFFFFF"/>
                </a:solidFill>
                <a:latin typeface="PingFang SC Semibold" panose="020B0400000000000000" charset="-122"/>
                <a:ea typeface="PingFang SC Semibold" panose="020B0400000000000000" charset="-122"/>
                <a:cs typeface="PingFang SC" panose="020B0400000000000000" charset="-122"/>
              </a:rPr>
              <a:t>Curves From</a:t>
            </a:r>
            <a:r>
              <a:rPr lang="zh-CN" sz="1800" b="1" spc="-5" dirty="0">
                <a:solidFill>
                  <a:srgbClr val="FFFFFF"/>
                </a:solidFill>
                <a:latin typeface="PingFang SC Semibold" panose="020B0400000000000000" charset="-122"/>
                <a:ea typeface="PingFang SC Semibold" panose="020B0400000000000000" charset="-122"/>
                <a:cs typeface="PingFang SC" panose="020B0400000000000000" charset="-122"/>
              </a:rPr>
              <a:t> </a:t>
            </a:r>
            <a:r>
              <a:rPr sz="1800" b="1" spc="-819" dirty="0">
                <a:solidFill>
                  <a:srgbClr val="FFFFFF"/>
                </a:solidFill>
                <a:latin typeface="PingFang SC Semibold" panose="020B0400000000000000" charset="-122"/>
                <a:ea typeface="PingFang SC Semibold" panose="020B0400000000000000" charset="-122"/>
                <a:cs typeface="PingFang SC" panose="020B0400000000000000" charset="-122"/>
              </a:rPr>
              <a:t> </a:t>
            </a:r>
            <a:r>
              <a:rPr sz="1800" b="1" spc="-5" dirty="0">
                <a:solidFill>
                  <a:srgbClr val="FFFFFF"/>
                </a:solidFill>
                <a:latin typeface="PingFang SC Semibold" panose="020B0400000000000000" charset="-122"/>
                <a:ea typeface="PingFang SC Semibold" panose="020B0400000000000000" charset="-122"/>
                <a:cs typeface="PingFang SC" panose="020B0400000000000000" charset="-122"/>
              </a:rPr>
              <a:t>Plate</a:t>
            </a:r>
            <a:r>
              <a:rPr sz="1800" b="1" spc="-50" dirty="0">
                <a:solidFill>
                  <a:srgbClr val="FFFFFF"/>
                </a:solidFill>
                <a:latin typeface="PingFang SC Semibold" panose="020B0400000000000000" charset="-122"/>
                <a:ea typeface="PingFang SC Semibold" panose="020B0400000000000000" charset="-122"/>
                <a:cs typeface="PingFang SC" panose="020B0400000000000000" charset="-122"/>
              </a:rPr>
              <a:t> </a:t>
            </a:r>
            <a:r>
              <a:rPr sz="1800" b="1" spc="-5" dirty="0">
                <a:solidFill>
                  <a:srgbClr val="FFFFFF"/>
                </a:solidFill>
                <a:latin typeface="PingFang SC Semibold" panose="020B0400000000000000" charset="-122"/>
                <a:ea typeface="PingFang SC Semibold" panose="020B0400000000000000" charset="-122"/>
                <a:cs typeface="PingFang SC" panose="020B0400000000000000" charset="-122"/>
              </a:rPr>
              <a:t>Reader</a:t>
            </a:r>
            <a:endParaRPr sz="1800" b="1">
              <a:latin typeface="PingFang SC Semibold" panose="020B0400000000000000" charset="-122"/>
              <a:ea typeface="PingFang SC Semibold" panose="020B0400000000000000" charset="-122"/>
              <a:cs typeface="PingFang SC" panose="020B0400000000000000" charset="-122"/>
            </a:endParaRPr>
          </a:p>
        </p:txBody>
      </p:sp>
      <p:sp>
        <p:nvSpPr>
          <p:cNvPr id="4" name="object 4"/>
          <p:cNvSpPr txBox="1"/>
          <p:nvPr/>
        </p:nvSpPr>
        <p:spPr>
          <a:xfrm>
            <a:off x="438150" y="6297726"/>
            <a:ext cx="10604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7E7E7E"/>
                </a:solidFill>
                <a:latin typeface="PingFang SC" panose="020B0400000000000000" charset="-122"/>
                <a:cs typeface="PingFang SC" panose="020B0400000000000000" charset="-122"/>
              </a:rPr>
              <a:t>9</a:t>
            </a:r>
            <a:endParaRPr sz="1050">
              <a:latin typeface="PingFang SC" panose="020B0400000000000000" charset="-122"/>
              <a:cs typeface="PingFang SC" panose="020B0400000000000000" charset="-122"/>
            </a:endParaRPr>
          </a:p>
        </p:txBody>
      </p:sp>
      <p:sp>
        <p:nvSpPr>
          <p:cNvPr id="6" name="文本框 5"/>
          <p:cNvSpPr txBox="1"/>
          <p:nvPr/>
        </p:nvSpPr>
        <p:spPr>
          <a:xfrm>
            <a:off x="1091954" y="6995604"/>
            <a:ext cx="116800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a:latin typeface="Arial" panose="020B0604020202090204"/>
                <a:cs typeface="Arial" panose="020B0604020202090204"/>
              </a:rPr>
              <a:t>the strain grown on rich media (MB) achieved the maximum optical</a:t>
            </a:r>
            <a:br>
              <a:rPr lang="en-US" altLang="zh-CN"/>
            </a:br>
            <a:r>
              <a:rPr lang="en-US" altLang="zh-CN">
                <a:latin typeface="Arial" panose="020B0604020202090204"/>
                <a:cs typeface="Arial" panose="020B0604020202090204"/>
              </a:rPr>
              <a:t>density. Surprisingly, the strain grown on sugars: glucose, manni-</a:t>
            </a:r>
            <a:br>
              <a:rPr lang="en-US" altLang="zh-CN"/>
            </a:br>
            <a:r>
              <a:rPr lang="en-US" altLang="zh-CN">
                <a:latin typeface="Arial" panose="020B0604020202090204"/>
                <a:cs typeface="Arial" panose="020B0604020202090204"/>
              </a:rPr>
              <a:t>tol, maltose, glycerol, galactose, all reached their highest optical</a:t>
            </a:r>
            <a:br>
              <a:rPr lang="en-US" altLang="zh-CN"/>
            </a:br>
            <a:r>
              <a:rPr lang="en-US" altLang="zh-CN">
                <a:latin typeface="Arial" panose="020B0604020202090204"/>
                <a:cs typeface="Arial" panose="020B0604020202090204"/>
              </a:rPr>
              <a:t>densities around 0.45, ranking second only to MB at the measured</a:t>
            </a:r>
            <a:br>
              <a:rPr lang="en-US" altLang="zh-CN"/>
            </a:br>
            <a:r>
              <a:rPr lang="en-US" altLang="zh-CN">
                <a:latin typeface="Arial" panose="020B0604020202090204"/>
                <a:cs typeface="Arial" panose="020B0604020202090204"/>
              </a:rPr>
              <a:t>temperature range of 18°C-21°C. The least suitable carbon source for</a:t>
            </a:r>
            <a:br>
              <a:rPr lang="en-US" altLang="zh-CN"/>
            </a:br>
            <a:r>
              <a:rPr lang="en-US" altLang="zh-CN">
                <a:latin typeface="Arial" panose="020B0604020202090204"/>
                <a:cs typeface="Arial" panose="020B0604020202090204"/>
              </a:rPr>
              <a:t>1A01 biomass productivity was aspartate, with the highest achieved</a:t>
            </a:r>
            <a:br>
              <a:rPr lang="en-US" altLang="zh-CN"/>
            </a:br>
            <a:r>
              <a:rPr lang="en-US" altLang="zh-CN">
                <a:latin typeface="Arial" panose="020B0604020202090204"/>
                <a:cs typeface="Arial" panose="020B0604020202090204"/>
              </a:rPr>
              <a:t>OD around 0.25 at 21°C</a:t>
            </a:r>
            <a:endParaRPr lang="en-US" altLang="zh-CN"/>
          </a:p>
        </p:txBody>
      </p:sp>
      <p:pic>
        <p:nvPicPr>
          <p:cNvPr id="9" name="图片 8" descr="图表, 折线图&#10;&#10;已自动生成说明"/>
          <p:cNvPicPr>
            <a:picLocks noChangeAspect="1"/>
          </p:cNvPicPr>
          <p:nvPr/>
        </p:nvPicPr>
        <p:blipFill>
          <a:blip r:embed="rId1"/>
          <a:stretch>
            <a:fillRect/>
          </a:stretch>
        </p:blipFill>
        <p:spPr>
          <a:xfrm>
            <a:off x="3980155" y="151121"/>
            <a:ext cx="2641108" cy="1673042"/>
          </a:xfrm>
          <a:prstGeom prst="rect">
            <a:avLst/>
          </a:prstGeom>
        </p:spPr>
      </p:pic>
      <p:pic>
        <p:nvPicPr>
          <p:cNvPr id="10" name="图片 9" descr="图表&#10;&#10;已自动生成说明"/>
          <p:cNvPicPr>
            <a:picLocks noChangeAspect="1"/>
          </p:cNvPicPr>
          <p:nvPr/>
        </p:nvPicPr>
        <p:blipFill rotWithShape="1">
          <a:blip r:embed="rId2"/>
          <a:srcRect t="1153" r="19291" b="-538"/>
          <a:stretch>
            <a:fillRect/>
          </a:stretch>
        </p:blipFill>
        <p:spPr>
          <a:xfrm>
            <a:off x="4342662" y="2094906"/>
            <a:ext cx="2274905" cy="1796133"/>
          </a:xfrm>
          <a:prstGeom prst="rect">
            <a:avLst/>
          </a:prstGeom>
        </p:spPr>
      </p:pic>
      <p:pic>
        <p:nvPicPr>
          <p:cNvPr id="11" name="图片 10" descr="图表&#10;&#10;已自动生成说明"/>
          <p:cNvPicPr>
            <a:picLocks noChangeAspect="1"/>
          </p:cNvPicPr>
          <p:nvPr/>
        </p:nvPicPr>
        <p:blipFill rotWithShape="1">
          <a:blip r:embed="rId3"/>
          <a:srcRect l="-66" t="254" r="19822" b="254"/>
          <a:stretch>
            <a:fillRect/>
          </a:stretch>
        </p:blipFill>
        <p:spPr>
          <a:xfrm>
            <a:off x="1899450" y="2071325"/>
            <a:ext cx="2255855" cy="1812783"/>
          </a:xfrm>
          <a:prstGeom prst="rect">
            <a:avLst/>
          </a:prstGeom>
        </p:spPr>
      </p:pic>
      <p:pic>
        <p:nvPicPr>
          <p:cNvPr id="12" name="图片 11" descr="图表&#10;&#10;已自动生成说明"/>
          <p:cNvPicPr>
            <a:picLocks noChangeAspect="1"/>
          </p:cNvPicPr>
          <p:nvPr/>
        </p:nvPicPr>
        <p:blipFill rotWithShape="1">
          <a:blip r:embed="rId4"/>
          <a:srcRect t="-266" r="18329" b="-234"/>
          <a:stretch>
            <a:fillRect/>
          </a:stretch>
        </p:blipFill>
        <p:spPr>
          <a:xfrm>
            <a:off x="6869098" y="2095252"/>
            <a:ext cx="2241614" cy="1786523"/>
          </a:xfrm>
          <a:prstGeom prst="rect">
            <a:avLst/>
          </a:prstGeom>
        </p:spPr>
      </p:pic>
      <p:pic>
        <p:nvPicPr>
          <p:cNvPr id="13" name="图片 12" descr="图表&#10;&#10;已自动生成说明"/>
          <p:cNvPicPr>
            <a:picLocks noChangeAspect="1"/>
          </p:cNvPicPr>
          <p:nvPr/>
        </p:nvPicPr>
        <p:blipFill rotWithShape="1">
          <a:blip r:embed="rId5"/>
          <a:srcRect t="484" r="20380" b="-1543"/>
          <a:stretch>
            <a:fillRect/>
          </a:stretch>
        </p:blipFill>
        <p:spPr>
          <a:xfrm>
            <a:off x="9367791" y="2091900"/>
            <a:ext cx="2167634" cy="1789002"/>
          </a:xfrm>
          <a:prstGeom prst="rect">
            <a:avLst/>
          </a:prstGeom>
        </p:spPr>
      </p:pic>
      <p:sp>
        <p:nvSpPr>
          <p:cNvPr id="15" name="文本框 14"/>
          <p:cNvSpPr txBox="1"/>
          <p:nvPr/>
        </p:nvSpPr>
        <p:spPr>
          <a:xfrm>
            <a:off x="2176085" y="3882394"/>
            <a:ext cx="92385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800" b="1">
                <a:ea typeface="宋体"/>
                <a:cs typeface="Calibri"/>
              </a:rPr>
              <a:t>Sugars: </a:t>
            </a:r>
            <a:r>
              <a:rPr lang="zh-CN" sz="2800" b="1">
                <a:ea typeface="+mn-lt"/>
                <a:cs typeface="+mn-lt"/>
              </a:rPr>
              <a:t>The highest OD achieve</a:t>
            </a:r>
            <a:r>
              <a:rPr lang="en-US" altLang="zh-CN" sz="2800" b="1" dirty="0">
                <a:ea typeface="+mn-lt"/>
                <a:cs typeface="+mn-lt"/>
              </a:rPr>
              <a:t>d</a:t>
            </a:r>
            <a:r>
              <a:rPr lang="zh-CN" sz="2800" b="1">
                <a:ea typeface="+mn-lt"/>
                <a:cs typeface="+mn-lt"/>
              </a:rPr>
              <a:t> are all</a:t>
            </a:r>
            <a:r>
              <a:rPr lang="zh-CN" altLang="en-US" sz="2800" b="1">
                <a:ea typeface="+mn-lt"/>
                <a:cs typeface="+mn-lt"/>
              </a:rPr>
              <a:t> </a:t>
            </a:r>
            <a:r>
              <a:rPr lang="zh-CN" sz="2800" b="1">
                <a:ea typeface="+mn-lt"/>
                <a:cs typeface="+mn-lt"/>
              </a:rPr>
              <a:t>around 0.</a:t>
            </a:r>
            <a:r>
              <a:rPr lang="en-US" altLang="zh-CN" sz="2800" b="1" dirty="0">
                <a:ea typeface="+mn-lt"/>
                <a:cs typeface="+mn-lt"/>
              </a:rPr>
              <a:t>45</a:t>
            </a:r>
            <a:endParaRPr lang="zh-CN" sz="2800" dirty="0">
              <a:ea typeface="+mn-lt"/>
              <a:cs typeface="+mn-lt"/>
            </a:endParaRPr>
          </a:p>
          <a:p>
            <a:endParaRPr lang="zh-CN" altLang="en-US" sz="2800" b="1" dirty="0">
              <a:ea typeface="宋体"/>
              <a:cs typeface="Calibri"/>
            </a:endParaRPr>
          </a:p>
        </p:txBody>
      </p:sp>
      <p:sp>
        <p:nvSpPr>
          <p:cNvPr id="16" name="矩形: 圆角 15"/>
          <p:cNvSpPr/>
          <p:nvPr/>
        </p:nvSpPr>
        <p:spPr>
          <a:xfrm>
            <a:off x="1757699" y="4377405"/>
            <a:ext cx="9920796" cy="24709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76145" y="6131560"/>
            <a:ext cx="9798685"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800" b="1">
                <a:ea typeface="宋体"/>
                <a:cs typeface="Calibri"/>
              </a:rPr>
              <a:t>Acids: The highest OD achieved are among 0.25~0.35</a:t>
            </a:r>
            <a:endParaRPr lang="zh-CN" altLang="en-US" sz="2800" b="1" dirty="0">
              <a:ea typeface="宋体"/>
              <a:cs typeface="Calibri"/>
            </a:endParaRPr>
          </a:p>
        </p:txBody>
      </p:sp>
      <p:pic>
        <p:nvPicPr>
          <p:cNvPr id="24" name="图片 23" descr="图表&#10;&#10;已自动生成说明"/>
          <p:cNvPicPr>
            <a:picLocks noChangeAspect="1"/>
          </p:cNvPicPr>
          <p:nvPr/>
        </p:nvPicPr>
        <p:blipFill rotWithShape="1">
          <a:blip r:embed="rId6"/>
          <a:srcRect l="97" t="1108" r="20503" b="-310"/>
          <a:stretch>
            <a:fillRect/>
          </a:stretch>
        </p:blipFill>
        <p:spPr>
          <a:xfrm>
            <a:off x="3147873" y="4934024"/>
            <a:ext cx="1243571" cy="912224"/>
          </a:xfrm>
          <a:prstGeom prst="rect">
            <a:avLst/>
          </a:prstGeom>
        </p:spPr>
      </p:pic>
      <p:pic>
        <p:nvPicPr>
          <p:cNvPr id="25" name="图片 24" descr="图表, 折线图&#10;&#10;已自动生成说明"/>
          <p:cNvPicPr>
            <a:picLocks noChangeAspect="1"/>
          </p:cNvPicPr>
          <p:nvPr/>
        </p:nvPicPr>
        <p:blipFill rotWithShape="1">
          <a:blip r:embed="rId7"/>
          <a:srcRect t="1902" r="23114" b="-1025"/>
          <a:stretch>
            <a:fillRect/>
          </a:stretch>
        </p:blipFill>
        <p:spPr>
          <a:xfrm>
            <a:off x="10259258" y="4935297"/>
            <a:ext cx="1157242" cy="911529"/>
          </a:xfrm>
          <a:prstGeom prst="rect">
            <a:avLst/>
          </a:prstGeom>
        </p:spPr>
      </p:pic>
      <p:pic>
        <p:nvPicPr>
          <p:cNvPr id="26" name="图片 25" descr="图表&#10;&#10;已自动生成说明"/>
          <p:cNvPicPr>
            <a:picLocks noChangeAspect="1"/>
          </p:cNvPicPr>
          <p:nvPr/>
        </p:nvPicPr>
        <p:blipFill rotWithShape="1">
          <a:blip r:embed="rId8"/>
          <a:srcRect l="-425" t="1129" r="21156" b="-423"/>
          <a:stretch>
            <a:fillRect/>
          </a:stretch>
        </p:blipFill>
        <p:spPr>
          <a:xfrm>
            <a:off x="9108859" y="4924530"/>
            <a:ext cx="1153549" cy="913782"/>
          </a:xfrm>
          <a:prstGeom prst="rect">
            <a:avLst/>
          </a:prstGeom>
        </p:spPr>
      </p:pic>
      <p:pic>
        <p:nvPicPr>
          <p:cNvPr id="27" name="图片 26" descr="图表, 直方图&#10;&#10;已自动生成说明"/>
          <p:cNvPicPr>
            <a:picLocks noChangeAspect="1"/>
          </p:cNvPicPr>
          <p:nvPr/>
        </p:nvPicPr>
        <p:blipFill rotWithShape="1">
          <a:blip r:embed="rId9"/>
          <a:srcRect t="568" r="18750" b="-1296"/>
          <a:stretch>
            <a:fillRect/>
          </a:stretch>
        </p:blipFill>
        <p:spPr>
          <a:xfrm>
            <a:off x="6719286" y="4928359"/>
            <a:ext cx="1176666" cy="916535"/>
          </a:xfrm>
          <a:prstGeom prst="rect">
            <a:avLst/>
          </a:prstGeom>
        </p:spPr>
      </p:pic>
      <p:pic>
        <p:nvPicPr>
          <p:cNvPr id="28" name="图片 27" descr="图表&#10;&#10;已自动生成说明"/>
          <p:cNvPicPr>
            <a:picLocks noChangeAspect="1"/>
          </p:cNvPicPr>
          <p:nvPr/>
        </p:nvPicPr>
        <p:blipFill rotWithShape="1">
          <a:blip r:embed="rId10"/>
          <a:srcRect l="470" t="1929" r="22176" b="-1476"/>
          <a:stretch>
            <a:fillRect/>
          </a:stretch>
        </p:blipFill>
        <p:spPr>
          <a:xfrm>
            <a:off x="4394447" y="4938400"/>
            <a:ext cx="1187765" cy="914923"/>
          </a:xfrm>
          <a:prstGeom prst="rect">
            <a:avLst/>
          </a:prstGeom>
        </p:spPr>
      </p:pic>
      <p:pic>
        <p:nvPicPr>
          <p:cNvPr id="29" name="图片 28" descr="图表&#10;&#10;已自动生成说明"/>
          <p:cNvPicPr>
            <a:picLocks noChangeAspect="1"/>
          </p:cNvPicPr>
          <p:nvPr/>
        </p:nvPicPr>
        <p:blipFill rotWithShape="1">
          <a:blip r:embed="rId11"/>
          <a:srcRect l="1279" t="-135" r="20000" b="-1108"/>
          <a:stretch>
            <a:fillRect/>
          </a:stretch>
        </p:blipFill>
        <p:spPr>
          <a:xfrm>
            <a:off x="5587384" y="4925123"/>
            <a:ext cx="1082341" cy="919909"/>
          </a:xfrm>
          <a:prstGeom prst="rect">
            <a:avLst/>
          </a:prstGeom>
        </p:spPr>
      </p:pic>
      <p:pic>
        <p:nvPicPr>
          <p:cNvPr id="30" name="图片 29" descr="图表, 折线图&#10;&#10;已自动生成说明"/>
          <p:cNvPicPr>
            <a:picLocks noChangeAspect="1"/>
          </p:cNvPicPr>
          <p:nvPr/>
        </p:nvPicPr>
        <p:blipFill rotWithShape="1">
          <a:blip r:embed="rId12"/>
          <a:srcRect l="-726" t="465" r="20382" b="383"/>
          <a:stretch>
            <a:fillRect/>
          </a:stretch>
        </p:blipFill>
        <p:spPr>
          <a:xfrm>
            <a:off x="7897428" y="4927633"/>
            <a:ext cx="1225279" cy="914978"/>
          </a:xfrm>
          <a:prstGeom prst="rect">
            <a:avLst/>
          </a:prstGeom>
        </p:spPr>
      </p:pic>
      <p:pic>
        <p:nvPicPr>
          <p:cNvPr id="31" name="图片 30" descr="图表&#10;&#10;已自动生成说明"/>
          <p:cNvPicPr>
            <a:picLocks noChangeAspect="1"/>
          </p:cNvPicPr>
          <p:nvPr/>
        </p:nvPicPr>
        <p:blipFill rotWithShape="1">
          <a:blip r:embed="rId13"/>
          <a:srcRect l="-319" t="1149" r="19508" b="1276"/>
          <a:stretch>
            <a:fillRect/>
          </a:stretch>
        </p:blipFill>
        <p:spPr>
          <a:xfrm>
            <a:off x="1920722" y="4931595"/>
            <a:ext cx="1233083" cy="9189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7-28 at 10.16.30"/>
          <p:cNvPicPr>
            <a:picLocks noChangeAspect="1"/>
          </p:cNvPicPr>
          <p:nvPr/>
        </p:nvPicPr>
        <p:blipFill>
          <a:blip r:embed="rId1"/>
          <a:srcRect r="14894" b="2767"/>
          <a:stretch>
            <a:fillRect/>
          </a:stretch>
        </p:blipFill>
        <p:spPr>
          <a:xfrm>
            <a:off x="1690778" y="2566359"/>
            <a:ext cx="3048000" cy="3124200"/>
          </a:xfrm>
          <a:prstGeom prst="rect">
            <a:avLst/>
          </a:prstGeom>
        </p:spPr>
      </p:pic>
      <p:sp>
        <p:nvSpPr>
          <p:cNvPr id="5" name="Text Box 4"/>
          <p:cNvSpPr txBox="1"/>
          <p:nvPr/>
        </p:nvSpPr>
        <p:spPr>
          <a:xfrm>
            <a:off x="5270740" y="2595113"/>
            <a:ext cx="620395" cy="368300"/>
          </a:xfrm>
          <a:prstGeom prst="rect">
            <a:avLst/>
          </a:prstGeom>
          <a:noFill/>
        </p:spPr>
        <p:txBody>
          <a:bodyPr wrap="square" rtlCol="0">
            <a:spAutoFit/>
          </a:bodyPr>
          <a:lstStyle/>
          <a:p>
            <a:r>
              <a:rPr lang="en-US"/>
              <a:t>MB</a:t>
            </a:r>
            <a:endParaRPr lang="en-US"/>
          </a:p>
        </p:txBody>
      </p:sp>
      <p:sp>
        <p:nvSpPr>
          <p:cNvPr id="6" name="Text Box 5"/>
          <p:cNvSpPr txBox="1"/>
          <p:nvPr/>
        </p:nvSpPr>
        <p:spPr>
          <a:xfrm>
            <a:off x="8229600" y="2590800"/>
            <a:ext cx="4064000" cy="368300"/>
          </a:xfrm>
          <a:prstGeom prst="rect">
            <a:avLst/>
          </a:prstGeom>
          <a:noFill/>
        </p:spPr>
        <p:txBody>
          <a:bodyPr wrap="square" rtlCol="0">
            <a:spAutoFit/>
          </a:bodyPr>
          <a:lstStyle/>
          <a:p>
            <a:r>
              <a:rPr lang="en-US"/>
              <a:t>Pyruvate</a:t>
            </a:r>
            <a:endParaRPr lang="en-US"/>
          </a:p>
        </p:txBody>
      </p:sp>
      <p:sp>
        <p:nvSpPr>
          <p:cNvPr id="7" name="Text Box 6"/>
          <p:cNvSpPr txBox="1"/>
          <p:nvPr/>
        </p:nvSpPr>
        <p:spPr>
          <a:xfrm>
            <a:off x="7217434" y="5513717"/>
            <a:ext cx="1267460" cy="368300"/>
          </a:xfrm>
          <a:prstGeom prst="rect">
            <a:avLst/>
          </a:prstGeom>
          <a:noFill/>
        </p:spPr>
        <p:txBody>
          <a:bodyPr wrap="square" rtlCol="0">
            <a:spAutoFit/>
          </a:bodyPr>
          <a:lstStyle/>
          <a:p>
            <a:r>
              <a:rPr lang="en-US"/>
              <a:t>Glucose</a:t>
            </a:r>
            <a:endParaRPr lang="en-US"/>
          </a:p>
        </p:txBody>
      </p:sp>
      <p:pic>
        <p:nvPicPr>
          <p:cNvPr id="8" name="Picture 7" descr="glu_6C_1A01"/>
          <p:cNvPicPr>
            <a:picLocks noChangeAspect="1"/>
          </p:cNvPicPr>
          <p:nvPr/>
        </p:nvPicPr>
        <p:blipFill>
          <a:blip r:embed="rId2"/>
          <a:stretch>
            <a:fillRect/>
          </a:stretch>
        </p:blipFill>
        <p:spPr>
          <a:xfrm>
            <a:off x="6400800" y="3648194"/>
            <a:ext cx="2891790" cy="1752600"/>
          </a:xfrm>
          <a:prstGeom prst="rect">
            <a:avLst/>
          </a:prstGeom>
        </p:spPr>
      </p:pic>
      <p:pic>
        <p:nvPicPr>
          <p:cNvPr id="9" name="Picture 8" descr="MB_6C_1A01"/>
          <p:cNvPicPr>
            <a:picLocks noChangeAspect="1"/>
          </p:cNvPicPr>
          <p:nvPr/>
        </p:nvPicPr>
        <p:blipFill>
          <a:blip r:embed="rId3"/>
          <a:stretch>
            <a:fillRect/>
          </a:stretch>
        </p:blipFill>
        <p:spPr>
          <a:xfrm>
            <a:off x="4449792" y="762000"/>
            <a:ext cx="2891790" cy="1752600"/>
          </a:xfrm>
          <a:prstGeom prst="rect">
            <a:avLst/>
          </a:prstGeom>
        </p:spPr>
      </p:pic>
      <p:pic>
        <p:nvPicPr>
          <p:cNvPr id="10" name="Picture 9" descr="pyr_6C_1A01"/>
          <p:cNvPicPr>
            <a:picLocks noChangeAspect="1"/>
          </p:cNvPicPr>
          <p:nvPr/>
        </p:nvPicPr>
        <p:blipFill>
          <a:blip r:embed="rId4"/>
          <a:stretch>
            <a:fillRect/>
          </a:stretch>
        </p:blipFill>
        <p:spPr>
          <a:xfrm>
            <a:off x="8229600" y="759125"/>
            <a:ext cx="2803525" cy="1699260"/>
          </a:xfrm>
          <a:prstGeom prst="rect">
            <a:avLst/>
          </a:prstGeom>
        </p:spPr>
      </p:pic>
      <p:sp>
        <p:nvSpPr>
          <p:cNvPr id="2" name="文本框 1"/>
          <p:cNvSpPr txBox="1"/>
          <p:nvPr/>
        </p:nvSpPr>
        <p:spPr>
          <a:xfrm>
            <a:off x="884978" y="760459"/>
            <a:ext cx="3373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a:ea typeface="宋体"/>
                <a:cs typeface="Calibri"/>
              </a:rPr>
              <a:t>Examples for the extracted maximum per</a:t>
            </a:r>
            <a:r>
              <a:rPr lang="zh-CN" altLang="en-US" sz="2400">
                <a:solidFill>
                  <a:srgbClr val="000000"/>
                </a:solidFill>
                <a:latin typeface="Calibri"/>
                <a:ea typeface="宋体"/>
                <a:cs typeface="Calibri"/>
              </a:rPr>
              <a:t> capita rate for 1A01</a:t>
            </a:r>
            <a:endParaRPr lang="zh-CN" sz="2400">
              <a:solidFill>
                <a:srgbClr val="525252"/>
              </a:solidFill>
              <a:latin typeface="Helvetica"/>
              <a:ea typeface="宋体"/>
              <a:cs typeface="Helvetic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CA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7539</Words>
  <Application>WPS Presentation</Application>
  <PresentationFormat>宽屏</PresentationFormat>
  <Paragraphs>277</Paragraphs>
  <Slides>23</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23</vt:i4>
      </vt:variant>
    </vt:vector>
  </HeadingPairs>
  <TitlesOfParts>
    <vt:vector size="44" baseType="lpstr">
      <vt:lpstr>Arial</vt:lpstr>
      <vt:lpstr>宋体</vt:lpstr>
      <vt:lpstr>Wingdings</vt:lpstr>
      <vt:lpstr>Helvetica Neue</vt:lpstr>
      <vt:lpstr>PingFang SC</vt:lpstr>
      <vt:lpstr>Arial</vt:lpstr>
      <vt:lpstr>Times New Roman</vt:lpstr>
      <vt:lpstr>宋体</vt:lpstr>
      <vt:lpstr>汉仪书宋二KW</vt:lpstr>
      <vt:lpstr>Times New Roman Bold</vt:lpstr>
      <vt:lpstr>Arial,Sans-Serif</vt:lpstr>
      <vt:lpstr>Times New Roman Bold</vt:lpstr>
      <vt:lpstr>PingFang SC Semibold</vt:lpstr>
      <vt:lpstr>Calibri</vt:lpstr>
      <vt:lpstr>Helvetica</vt:lpstr>
      <vt:lpstr>Helvetica Neue</vt:lpstr>
      <vt:lpstr>微软雅黑</vt:lpstr>
      <vt:lpstr>汉仪旗黑</vt:lpstr>
      <vt:lpstr>宋体</vt:lpstr>
      <vt:lpstr>Arial Unicode MS</vt:lpstr>
      <vt:lpstr>Office Theme</vt:lpstr>
      <vt:lpstr>Understanding Marine</vt:lpstr>
      <vt:lpstr>Marine  heterotrophic pryokaryotes</vt:lpstr>
      <vt:lpstr>Environmental conditions matter!</vt:lpstr>
      <vt:lpstr>PowerPoint 演示文稿</vt:lpstr>
      <vt:lpstr>PowerPoint 演示文稿</vt:lpstr>
      <vt:lpstr>PowerPoint 演示文稿</vt:lpstr>
      <vt:lpstr>Cell Size Measurement</vt:lpstr>
      <vt:lpstr>Growth Curves From  Plate Reader</vt:lpstr>
      <vt:lpstr>PowerPoint 演示文稿</vt:lpstr>
      <vt:lpstr>The Analysis of Existing Dataset</vt:lpstr>
      <vt:lpstr>Modeling</vt:lpstr>
      <vt:lpstr>PowerPoint 演示文稿</vt:lpstr>
      <vt:lpstr>Marine  heterotrophic pryokaryotes</vt:lpstr>
      <vt:lpstr>HPLC results for 1A01 grown on GlcNac and Glucose</vt:lpstr>
      <vt:lpstr>Measuring Growth Rates Growth of Monocultures</vt:lpstr>
      <vt:lpstr>Consistent with Amarnath et al. (2023)</vt:lpstr>
      <vt:lpstr>Chitinase Assay</vt:lpstr>
      <vt:lpstr>Chitinase Kit</vt:lpstr>
      <vt:lpstr>Chtinase result for 1A01 at varing temperature</vt:lpstr>
      <vt:lpstr>My  Expectation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Marine</dc:title>
  <dc:creator/>
  <cp:lastModifiedBy>青山绿水小葱林</cp:lastModifiedBy>
  <cp:revision>669</cp:revision>
  <dcterms:created xsi:type="dcterms:W3CDTF">2024-07-30T13:55:26Z</dcterms:created>
  <dcterms:modified xsi:type="dcterms:W3CDTF">2024-07-30T13:55:26Z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2024-07-27T03:00:00Z</vt:filetime>
  </property>
  <property fmtid="{D5CDD505-2E9C-101B-9397-08002B2CF9AE}" pid="3" name="Creator">
    <vt:lpwstr>Acrobat Pro DC 21.7.20091</vt:lpwstr>
  </property>
  <property fmtid="{D5CDD505-2E9C-101B-9397-08002B2CF9AE}" pid="4" name="LastSaved">
    <vt:filetime>2024-07-27T03:00:00Z</vt:filetime>
  </property>
  <property fmtid="{D5CDD505-2E9C-101B-9397-08002B2CF9AE}" pid="5" name="ICV">
    <vt:lpwstr>EDA6CB8C340C2B1929EFA466D2408E90_43</vt:lpwstr>
  </property>
  <property fmtid="{D5CDD505-2E9C-101B-9397-08002B2CF9AE}" pid="6" name="KSOProductBuildVer">
    <vt:lpwstr>1033-6.9.0.8865</vt:lpwstr>
  </property>
</Properties>
</file>